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8" r:id="rId13"/>
    <p:sldId id="267" r:id="rId14"/>
    <p:sldId id="269" r:id="rId15"/>
    <p:sldId id="270" r:id="rId16"/>
    <p:sldId id="271" r:id="rId17"/>
    <p:sldId id="272" r:id="rId18"/>
    <p:sldId id="273" r:id="rId19"/>
    <p:sldId id="274" r:id="rId20"/>
    <p:sldId id="275" r:id="rId21"/>
    <p:sldId id="276" r:id="rId22"/>
    <p:sldId id="278" r:id="rId23"/>
    <p:sldId id="279" r:id="rId24"/>
    <p:sldId id="277" r:id="rId25"/>
    <p:sldId id="280" r:id="rId26"/>
    <p:sldId id="281" r:id="rId27"/>
    <p:sldId id="282" r:id="rId28"/>
    <p:sldId id="283"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1D8BD707-D9CF-40AE-B4C6-C98DA3205C09}" type="datetimeFigureOut">
              <a:rPr lang="en-US" smtClean="0"/>
              <a:pPr/>
              <a:t>5/19/2012</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B6F15528-21DE-4FAA-801E-634DDDAF4B2B}" type="slidenum">
              <a:rPr lang="en-US" smtClean="0"/>
              <a:pPr/>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5/19/2012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5/19/2012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5/19/2012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5/19/2012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5/19/2012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5/19/2012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5/19/2012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5/19/2012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5/19/2012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1D8BD707-D9CF-40AE-B4C6-C98DA3205C09}" type="datetimeFigureOut">
              <a:rPr lang="en-US" smtClean="0"/>
              <a:pPr/>
              <a:t>5/19/2012</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B6F15528-21DE-4FAA-801E-634DDDAF4B2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Layout" Target="../slideLayouts/slideLayout2.xml"/><Relationship Id="rId1" Type="http://schemas.openxmlformats.org/officeDocument/2006/relationships/video" Target="file:///C:\Users\ahmed%20salah\Desktop\5-18-2012%2011-09-21%20PM.avi"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5943600"/>
            <a:ext cx="5867400" cy="914400"/>
          </a:xfrm>
        </p:spPr>
        <p:txBody>
          <a:bodyPr>
            <a:normAutofit/>
          </a:bodyPr>
          <a:lstStyle/>
          <a:p>
            <a:r>
              <a:rPr lang="en-US" sz="2400" b="1" dirty="0" smtClean="0">
                <a:latin typeface="Tahoma" pitchFamily="34" charset="0"/>
                <a:ea typeface="Tahoma" pitchFamily="34" charset="0"/>
                <a:cs typeface="+mn-cs"/>
              </a:rPr>
              <a:t>Presented by </a:t>
            </a:r>
            <a:r>
              <a:rPr lang="en-US" sz="2800" b="1" dirty="0" smtClean="0">
                <a:latin typeface="Tahoma" pitchFamily="34" charset="0"/>
                <a:ea typeface="Tahoma" pitchFamily="34" charset="0"/>
                <a:cs typeface="+mn-cs"/>
              </a:rPr>
              <a:t>/ </a:t>
            </a:r>
            <a:r>
              <a:rPr lang="en-US" sz="2400" dirty="0" smtClean="0">
                <a:latin typeface="Tahoma" pitchFamily="34" charset="0"/>
                <a:ea typeface="Tahoma" pitchFamily="34" charset="0"/>
                <a:cs typeface="+mn-cs"/>
              </a:rPr>
              <a:t>Ahmed </a:t>
            </a:r>
            <a:r>
              <a:rPr lang="en-US" sz="2400" dirty="0" err="1" smtClean="0">
                <a:latin typeface="Tahoma" pitchFamily="34" charset="0"/>
                <a:ea typeface="Tahoma" pitchFamily="34" charset="0"/>
                <a:cs typeface="+mn-cs"/>
              </a:rPr>
              <a:t>Salah</a:t>
            </a:r>
            <a:endParaRPr lang="en-US" sz="2400" dirty="0">
              <a:latin typeface="Tahoma" pitchFamily="34" charset="0"/>
              <a:ea typeface="Tahoma" pitchFamily="34" charset="0"/>
              <a:cs typeface="+mn-cs"/>
            </a:endParaRPr>
          </a:p>
        </p:txBody>
      </p:sp>
      <p:sp>
        <p:nvSpPr>
          <p:cNvPr id="3" name="Subtitle 2"/>
          <p:cNvSpPr>
            <a:spLocks noGrp="1"/>
          </p:cNvSpPr>
          <p:nvPr>
            <p:ph type="subTitle" idx="1"/>
          </p:nvPr>
        </p:nvSpPr>
        <p:spPr>
          <a:xfrm>
            <a:off x="1066800" y="0"/>
            <a:ext cx="6400800" cy="1752600"/>
          </a:xfrm>
        </p:spPr>
        <p:txBody>
          <a:bodyPr>
            <a:normAutofit/>
          </a:bodyPr>
          <a:lstStyle/>
          <a:p>
            <a:r>
              <a:rPr lang="en-US" sz="4800" b="1" u="sng" dirty="0" smtClean="0">
                <a:solidFill>
                  <a:srgbClr val="FF0000"/>
                </a:solidFill>
              </a:rPr>
              <a:t>THV</a:t>
            </a:r>
            <a:r>
              <a:rPr lang="en-US" sz="4800" b="1" u="sng" dirty="0" smtClean="0"/>
              <a:t> </a:t>
            </a:r>
            <a:r>
              <a:rPr lang="en-US" sz="4400" u="sng" dirty="0" smtClean="0"/>
              <a:t>SYSTEM</a:t>
            </a:r>
            <a:endParaRPr lang="en-US" sz="4400" u="sng" dirty="0"/>
          </a:p>
        </p:txBody>
      </p:sp>
      <p:pic>
        <p:nvPicPr>
          <p:cNvPr id="1026" name="Picture 2" descr="C:\Users\ahmed salah\Desktop\V3thread.jpg"/>
          <p:cNvPicPr>
            <a:picLocks noChangeAspect="1" noChangeArrowheads="1"/>
          </p:cNvPicPr>
          <p:nvPr/>
        </p:nvPicPr>
        <p:blipFill>
          <a:blip r:embed="rId2" cstate="print"/>
          <a:srcRect/>
          <a:stretch>
            <a:fillRect/>
          </a:stretch>
        </p:blipFill>
        <p:spPr bwMode="auto">
          <a:xfrm>
            <a:off x="1219200" y="1295400"/>
            <a:ext cx="6131666" cy="4673325"/>
          </a:xfrm>
          <a:prstGeom prst="rect">
            <a:avLst/>
          </a:prstGeom>
          <a:noFill/>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2000"/>
                                        <p:tgtEl>
                                          <p:spTgt spid="3">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fade">
                                      <p:cBhvr>
                                        <p:cTn id="13"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458200" cy="6400800"/>
          </a:xfrm>
        </p:spPr>
        <p:txBody>
          <a:bodyPr/>
          <a:lstStyle/>
          <a:p>
            <a:pPr algn="r">
              <a:buNone/>
            </a:pPr>
            <a:r>
              <a:rPr lang="ar-EG" dirty="0" smtClean="0"/>
              <a:t>اذا اخترق خط الفاست كروس لخط الزيرو لأدنى يكون التقاطع </a:t>
            </a:r>
            <a:endParaRPr lang="en-US" dirty="0" smtClean="0"/>
          </a:p>
          <a:p>
            <a:pPr algn="r">
              <a:buNone/>
            </a:pPr>
            <a:r>
              <a:rPr lang="ar-EG" dirty="0" smtClean="0"/>
              <a:t>هابط </a:t>
            </a:r>
            <a:r>
              <a:rPr lang="en-US" dirty="0" smtClean="0"/>
              <a:t> Bear</a:t>
            </a:r>
          </a:p>
          <a:p>
            <a:pPr algn="r">
              <a:buNone/>
            </a:pPr>
            <a:r>
              <a:rPr lang="ar-EG" dirty="0" smtClean="0"/>
              <a:t>اذا اخترق خط الفاست كروس لخط الزيرو لأعلى يكون التقاطع </a:t>
            </a:r>
          </a:p>
          <a:p>
            <a:pPr algn="r">
              <a:buNone/>
            </a:pPr>
            <a:r>
              <a:rPr lang="ar-EG" dirty="0" smtClean="0"/>
              <a:t>صاعد </a:t>
            </a:r>
            <a:r>
              <a:rPr lang="en-US" dirty="0" smtClean="0"/>
              <a:t>Bull</a:t>
            </a:r>
            <a:endParaRPr lang="ar-EG" dirty="0" smtClean="0"/>
          </a:p>
          <a:p>
            <a:pPr algn="r">
              <a:buNone/>
            </a:pPr>
            <a:r>
              <a:rPr lang="ar-EG" dirty="0" smtClean="0"/>
              <a:t>وستكون هى اشاره لـ الاتجاه الحالى للسعر </a:t>
            </a:r>
            <a:endParaRPr lang="en-US" dirty="0" smtClean="0"/>
          </a:p>
          <a:p>
            <a:pPr algn="r">
              <a:buNone/>
            </a:pPr>
            <a:r>
              <a:rPr lang="ar-EG" dirty="0" smtClean="0"/>
              <a:t>وتكتب بخانه </a:t>
            </a:r>
          </a:p>
          <a:p>
            <a:pPr algn="r">
              <a:buNone/>
            </a:pPr>
            <a:r>
              <a:rPr lang="en-US" dirty="0" smtClean="0"/>
              <a:t> </a:t>
            </a:r>
            <a:r>
              <a:rPr lang="en-US" dirty="0" err="1" smtClean="0"/>
              <a:t>trix</a:t>
            </a:r>
            <a:r>
              <a:rPr lang="en-US" dirty="0" smtClean="0"/>
              <a:t> Cross</a:t>
            </a:r>
          </a:p>
          <a:p>
            <a:pPr algn="r">
              <a:buNone/>
            </a:pPr>
            <a:endParaRPr lang="en-US" dirty="0" smtClean="0"/>
          </a:p>
          <a:p>
            <a:pPr algn="r">
              <a:buNone/>
            </a:pPr>
            <a:r>
              <a:rPr lang="en-US" dirty="0" smtClean="0"/>
              <a:t> </a:t>
            </a:r>
            <a:endParaRPr lang="ar-EG" dirty="0" smtClean="0"/>
          </a:p>
        </p:txBody>
      </p:sp>
      <p:pic>
        <p:nvPicPr>
          <p:cNvPr id="6146" name="Picture 2" descr="C:\Users\ahmed salah\Desktop\5-17-2012 7-52-55 PM.png"/>
          <p:cNvPicPr>
            <a:picLocks noChangeAspect="1" noChangeArrowheads="1"/>
          </p:cNvPicPr>
          <p:nvPr/>
        </p:nvPicPr>
        <p:blipFill>
          <a:blip r:embed="rId2" cstate="print"/>
          <a:srcRect/>
          <a:stretch>
            <a:fillRect/>
          </a:stretch>
        </p:blipFill>
        <p:spPr bwMode="auto">
          <a:xfrm>
            <a:off x="228600" y="2971800"/>
            <a:ext cx="3914775" cy="1733550"/>
          </a:xfrm>
          <a:prstGeom prst="rect">
            <a:avLst/>
          </a:prstGeom>
          <a:noFill/>
        </p:spPr>
      </p:pic>
      <p:pic>
        <p:nvPicPr>
          <p:cNvPr id="6147" name="Picture 3" descr="C:\Users\ahmed salah\Desktop\5-17-2012 7-56-29 PM.png"/>
          <p:cNvPicPr>
            <a:picLocks noChangeAspect="1" noChangeArrowheads="1"/>
          </p:cNvPicPr>
          <p:nvPr/>
        </p:nvPicPr>
        <p:blipFill>
          <a:blip r:embed="rId3" cstate="print"/>
          <a:srcRect/>
          <a:stretch>
            <a:fillRect/>
          </a:stretch>
        </p:blipFill>
        <p:spPr bwMode="auto">
          <a:xfrm>
            <a:off x="228600" y="4876800"/>
            <a:ext cx="4810126" cy="1781175"/>
          </a:xfrm>
          <a:prstGeom prst="rect">
            <a:avLst/>
          </a:prstGeom>
          <a:noFill/>
        </p:spPr>
      </p:pic>
      <p:sp>
        <p:nvSpPr>
          <p:cNvPr id="6" name="Rectangle 5"/>
          <p:cNvSpPr/>
          <p:nvPr/>
        </p:nvSpPr>
        <p:spPr>
          <a:xfrm>
            <a:off x="4419600" y="3352800"/>
            <a:ext cx="1200970" cy="707886"/>
          </a:xfrm>
          <a:prstGeom prst="rect">
            <a:avLst/>
          </a:prstGeom>
          <a:noFill/>
        </p:spPr>
        <p:txBody>
          <a:bodyPr wrap="none" lIns="91440" tIns="45720" rIns="91440" bIns="45720">
            <a:spAutoFit/>
          </a:bodyPr>
          <a:lstStyle/>
          <a:p>
            <a:pPr algn="ctr"/>
            <a:r>
              <a:rPr lang="en-US" sz="40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Bear</a:t>
            </a:r>
            <a:endParaRPr lang="en-US" sz="40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7" name="Rectangle 6"/>
          <p:cNvSpPr/>
          <p:nvPr/>
        </p:nvSpPr>
        <p:spPr>
          <a:xfrm>
            <a:off x="5396518" y="5334000"/>
            <a:ext cx="1075936" cy="707886"/>
          </a:xfrm>
          <a:prstGeom prst="rect">
            <a:avLst/>
          </a:prstGeom>
          <a:noFill/>
        </p:spPr>
        <p:txBody>
          <a:bodyPr wrap="none" lIns="91440" tIns="45720" rIns="91440" bIns="45720">
            <a:spAutoFit/>
          </a:bodyPr>
          <a:lstStyle/>
          <a:p>
            <a:pPr algn="ctr"/>
            <a:r>
              <a:rPr lang="en-US" sz="40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bull</a:t>
            </a:r>
            <a:endParaRPr lang="en-US" sz="40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8" name="Title 1"/>
          <p:cNvSpPr>
            <a:spLocks noGrp="1"/>
          </p:cNvSpPr>
          <p:nvPr>
            <p:ph type="title"/>
          </p:nvPr>
        </p:nvSpPr>
        <p:spPr>
          <a:xfrm>
            <a:off x="4648200" y="0"/>
            <a:ext cx="4495800" cy="762000"/>
          </a:xfrm>
        </p:spPr>
        <p:txBody>
          <a:bodyPr>
            <a:noAutofit/>
          </a:bodyPr>
          <a:lstStyle/>
          <a:p>
            <a:pPr algn="r"/>
            <a:r>
              <a:rPr lang="ar-EG" sz="3200" b="0" u="sng" dirty="0" smtClean="0"/>
              <a:t>:</a:t>
            </a:r>
            <a:r>
              <a:rPr lang="en-US" sz="3200" b="0" u="sng" dirty="0" smtClean="0"/>
              <a:t> </a:t>
            </a:r>
            <a:r>
              <a:rPr lang="ar-EG" sz="3200" b="0" u="sng" dirty="0" smtClean="0"/>
              <a:t> </a:t>
            </a:r>
            <a:r>
              <a:rPr lang="en-US" sz="3200" b="0" u="sng" dirty="0" smtClean="0"/>
              <a:t>TRIX CROSS</a:t>
            </a:r>
            <a:r>
              <a:rPr lang="ar-EG" sz="3200" b="0" u="sng" dirty="0" smtClean="0"/>
              <a:t>خانه </a:t>
            </a:r>
            <a:endParaRPr lang="en-US" sz="3200" b="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762000"/>
            <a:ext cx="8229600" cy="5715000"/>
          </a:xfrm>
        </p:spPr>
        <p:txBody>
          <a:bodyPr>
            <a:normAutofit/>
          </a:bodyPr>
          <a:lstStyle/>
          <a:p>
            <a:pPr algn="r">
              <a:buNone/>
            </a:pPr>
            <a:r>
              <a:rPr lang="ar-EG" dirty="0" smtClean="0"/>
              <a:t>تعطيك اشارات للبيع والشراء من خلال تقاطع كل من الفاست تركس والسلو تركس </a:t>
            </a:r>
          </a:p>
          <a:p>
            <a:pPr algn="r">
              <a:buNone/>
            </a:pPr>
            <a:endParaRPr lang="en-US" sz="1050" dirty="0" smtClean="0"/>
          </a:p>
          <a:p>
            <a:pPr algn="r">
              <a:buNone/>
            </a:pPr>
            <a:endParaRPr lang="ar-EG" sz="1050" dirty="0" smtClean="0"/>
          </a:p>
          <a:p>
            <a:pPr algn="r">
              <a:buNone/>
            </a:pPr>
            <a:r>
              <a:rPr lang="ar-EG" dirty="0" smtClean="0"/>
              <a:t>فاذا تقاطع كل من الخطين واللون اخضر </a:t>
            </a:r>
          </a:p>
          <a:p>
            <a:pPr algn="r">
              <a:buNone/>
            </a:pPr>
            <a:r>
              <a:rPr lang="ar-EG" dirty="0" smtClean="0"/>
              <a:t>تكون اشاره شراء</a:t>
            </a:r>
          </a:p>
          <a:p>
            <a:pPr algn="r">
              <a:buNone/>
            </a:pPr>
            <a:r>
              <a:rPr lang="en-US" dirty="0" smtClean="0"/>
              <a:t>Buy</a:t>
            </a:r>
          </a:p>
          <a:p>
            <a:pPr algn="r">
              <a:buNone/>
            </a:pPr>
            <a:endParaRPr lang="en-US" dirty="0" smtClean="0"/>
          </a:p>
          <a:p>
            <a:pPr algn="r">
              <a:buNone/>
            </a:pPr>
            <a:endParaRPr lang="en-US" dirty="0" smtClean="0"/>
          </a:p>
          <a:p>
            <a:pPr algn="r">
              <a:buNone/>
            </a:pPr>
            <a:r>
              <a:rPr lang="ar-EG" dirty="0" smtClean="0"/>
              <a:t>واذا تقاطع كل من الخطين واللون أحمر </a:t>
            </a:r>
          </a:p>
          <a:p>
            <a:pPr algn="r">
              <a:buNone/>
            </a:pPr>
            <a:r>
              <a:rPr lang="ar-EG" dirty="0" smtClean="0"/>
              <a:t>تكون اشاره بيع </a:t>
            </a:r>
          </a:p>
          <a:p>
            <a:pPr algn="r">
              <a:buNone/>
            </a:pPr>
            <a:r>
              <a:rPr lang="en-US" dirty="0" smtClean="0"/>
              <a:t>Sell</a:t>
            </a:r>
            <a:endParaRPr lang="en-US" dirty="0"/>
          </a:p>
        </p:txBody>
      </p:sp>
      <p:sp>
        <p:nvSpPr>
          <p:cNvPr id="4" name="Title 1"/>
          <p:cNvSpPr>
            <a:spLocks noGrp="1"/>
          </p:cNvSpPr>
          <p:nvPr>
            <p:ph type="title"/>
          </p:nvPr>
        </p:nvSpPr>
        <p:spPr>
          <a:xfrm>
            <a:off x="4038600" y="0"/>
            <a:ext cx="5105400" cy="838200"/>
          </a:xfrm>
        </p:spPr>
        <p:txBody>
          <a:bodyPr>
            <a:noAutofit/>
          </a:bodyPr>
          <a:lstStyle/>
          <a:p>
            <a:pPr algn="r"/>
            <a:r>
              <a:rPr lang="ar-EG" sz="3200" b="0" u="sng" dirty="0" smtClean="0"/>
              <a:t>:</a:t>
            </a:r>
            <a:r>
              <a:rPr lang="en-US" sz="3200" b="0" u="sng" dirty="0" smtClean="0"/>
              <a:t> </a:t>
            </a:r>
            <a:r>
              <a:rPr lang="ar-EG" sz="3200" b="0" u="sng" dirty="0" smtClean="0"/>
              <a:t> </a:t>
            </a:r>
            <a:r>
              <a:rPr lang="en-US" sz="3200" b="0" u="sng" dirty="0" smtClean="0"/>
              <a:t>OPTION</a:t>
            </a:r>
            <a:r>
              <a:rPr lang="ar-EG" sz="3200" b="0" u="sng" dirty="0" smtClean="0"/>
              <a:t>خانه </a:t>
            </a:r>
            <a:endParaRPr lang="en-US" sz="3200" b="0" dirty="0"/>
          </a:p>
        </p:txBody>
      </p:sp>
      <p:pic>
        <p:nvPicPr>
          <p:cNvPr id="7170" name="Picture 2" descr="C:\Users\ahmed salah\Desktop\5-17-2012 8-45-02 PM.png"/>
          <p:cNvPicPr>
            <a:picLocks noChangeAspect="1" noChangeArrowheads="1"/>
          </p:cNvPicPr>
          <p:nvPr/>
        </p:nvPicPr>
        <p:blipFill>
          <a:blip r:embed="rId2" cstate="print"/>
          <a:srcRect/>
          <a:stretch>
            <a:fillRect/>
          </a:stretch>
        </p:blipFill>
        <p:spPr bwMode="auto">
          <a:xfrm>
            <a:off x="152400" y="2743200"/>
            <a:ext cx="4191000" cy="1743075"/>
          </a:xfrm>
          <a:prstGeom prst="rect">
            <a:avLst/>
          </a:prstGeom>
          <a:noFill/>
        </p:spPr>
      </p:pic>
      <p:pic>
        <p:nvPicPr>
          <p:cNvPr id="7171" name="Picture 3" descr="C:\Users\ahmed salah\Desktop\5-17-2012 8-50-12 PM.png"/>
          <p:cNvPicPr>
            <a:picLocks noChangeAspect="1" noChangeArrowheads="1"/>
          </p:cNvPicPr>
          <p:nvPr/>
        </p:nvPicPr>
        <p:blipFill>
          <a:blip r:embed="rId3" cstate="print"/>
          <a:srcRect/>
          <a:stretch>
            <a:fillRect/>
          </a:stretch>
        </p:blipFill>
        <p:spPr bwMode="auto">
          <a:xfrm>
            <a:off x="152400" y="4991100"/>
            <a:ext cx="4191000" cy="1866900"/>
          </a:xfrm>
          <a:prstGeom prst="rect">
            <a:avLst/>
          </a:prstGeom>
          <a:noFill/>
        </p:spPr>
      </p:pic>
    </p:spTree>
  </p:cSld>
  <p:clrMapOvr>
    <a:masterClrMapping/>
  </p:clrMapOvr>
  <p:transition>
    <p:randomBar dir="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1143000"/>
          </a:xfrm>
        </p:spPr>
        <p:txBody>
          <a:bodyPr>
            <a:noAutofit/>
          </a:bodyPr>
          <a:lstStyle/>
          <a:p>
            <a:pPr algn="r"/>
            <a:r>
              <a:rPr lang="ar-EG" sz="3200" b="0" dirty="0" smtClean="0"/>
              <a:t>وهناك ايضا اشارت للشراء والبيع تظهر فى نفس الخانه بعد ان وجود تسبع بيعى او شرائى فى السعر :</a:t>
            </a:r>
            <a:endParaRPr lang="en-US" sz="3200" b="0" dirty="0"/>
          </a:p>
        </p:txBody>
      </p:sp>
      <p:sp>
        <p:nvSpPr>
          <p:cNvPr id="3" name="Content Placeholder 2"/>
          <p:cNvSpPr>
            <a:spLocks noGrp="1"/>
          </p:cNvSpPr>
          <p:nvPr>
            <p:ph idx="1"/>
          </p:nvPr>
        </p:nvSpPr>
        <p:spPr>
          <a:xfrm>
            <a:off x="381000" y="2209800"/>
            <a:ext cx="8305800" cy="4099560"/>
          </a:xfrm>
        </p:spPr>
        <p:txBody>
          <a:bodyPr/>
          <a:lstStyle/>
          <a:p>
            <a:pPr algn="r">
              <a:buNone/>
            </a:pPr>
            <a:r>
              <a:rPr lang="ar-EG" dirty="0" smtClean="0"/>
              <a:t>مع تغير لون خط الفاست تركس بعد وصول لمستويات تشبع </a:t>
            </a:r>
          </a:p>
          <a:p>
            <a:pPr algn="r">
              <a:buNone/>
            </a:pPr>
            <a:r>
              <a:rPr lang="ar-EG" dirty="0" smtClean="0"/>
              <a:t>هكذا ... </a:t>
            </a:r>
            <a:endParaRPr lang="en-US" dirty="0"/>
          </a:p>
        </p:txBody>
      </p:sp>
      <p:pic>
        <p:nvPicPr>
          <p:cNvPr id="9218" name="Picture 2" descr="C:\Users\ahmed salah\Desktop\5-17-2012 9-02-51 PM.png"/>
          <p:cNvPicPr>
            <a:picLocks noChangeAspect="1" noChangeArrowheads="1"/>
          </p:cNvPicPr>
          <p:nvPr/>
        </p:nvPicPr>
        <p:blipFill>
          <a:blip r:embed="rId2" cstate="print"/>
          <a:srcRect/>
          <a:stretch>
            <a:fillRect/>
          </a:stretch>
        </p:blipFill>
        <p:spPr bwMode="auto">
          <a:xfrm>
            <a:off x="2209800" y="3505200"/>
            <a:ext cx="4924426" cy="2314575"/>
          </a:xfrm>
          <a:prstGeom prst="rect">
            <a:avLst/>
          </a:prstGeom>
          <a:noFill/>
        </p:spPr>
      </p:pic>
    </p:spTree>
  </p:cSld>
  <p:clrMapOvr>
    <a:masterClrMapping/>
  </p:clrMapOvr>
  <p:transition>
    <p:randomBar dir="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81600" y="0"/>
            <a:ext cx="3962400" cy="1249362"/>
          </a:xfrm>
        </p:spPr>
        <p:txBody>
          <a:bodyPr/>
          <a:lstStyle/>
          <a:p>
            <a:r>
              <a:rPr lang="en-US" u="sng" dirty="0" smtClean="0"/>
              <a:t>Action </a:t>
            </a:r>
            <a:r>
              <a:rPr lang="ar-EG" u="sng" dirty="0" smtClean="0"/>
              <a:t>خانه </a:t>
            </a:r>
            <a:endParaRPr lang="en-US" u="sng" dirty="0"/>
          </a:p>
        </p:txBody>
      </p:sp>
      <p:sp>
        <p:nvSpPr>
          <p:cNvPr id="3" name="Content Placeholder 2"/>
          <p:cNvSpPr>
            <a:spLocks noGrp="1"/>
          </p:cNvSpPr>
          <p:nvPr>
            <p:ph idx="1"/>
          </p:nvPr>
        </p:nvSpPr>
        <p:spPr>
          <a:xfrm>
            <a:off x="533400" y="1447800"/>
            <a:ext cx="8229600" cy="4709160"/>
          </a:xfrm>
        </p:spPr>
        <p:txBody>
          <a:bodyPr>
            <a:normAutofit fontScale="85000" lnSpcReduction="20000"/>
          </a:bodyPr>
          <a:lstStyle/>
          <a:p>
            <a:pPr algn="r">
              <a:buNone/>
            </a:pPr>
            <a:r>
              <a:rPr lang="ar-EG" dirty="0" smtClean="0"/>
              <a:t>تظهر بها تنبيه خروج من صفقتك </a:t>
            </a:r>
          </a:p>
          <a:p>
            <a:pPr algn="r">
              <a:buNone/>
            </a:pPr>
            <a:r>
              <a:rPr lang="ar-EG" dirty="0" smtClean="0"/>
              <a:t>فلو كنت مثلا داخل شراء مع التركس وتغير لون الفاست تركس الى اللون الاحمر يعطى لك تنبيه بكلمه خروج من الشراء</a:t>
            </a:r>
          </a:p>
          <a:p>
            <a:pPr algn="r">
              <a:buNone/>
            </a:pPr>
            <a:endParaRPr lang="ar-EG" dirty="0" smtClean="0"/>
          </a:p>
          <a:p>
            <a:pPr algn="r">
              <a:buNone/>
            </a:pPr>
            <a:endParaRPr lang="ar-EG" dirty="0" smtClean="0"/>
          </a:p>
          <a:p>
            <a:pPr algn="r">
              <a:buNone/>
            </a:pPr>
            <a:endParaRPr lang="ar-EG" dirty="0" smtClean="0"/>
          </a:p>
          <a:p>
            <a:pPr algn="r">
              <a:buNone/>
            </a:pPr>
            <a:r>
              <a:rPr lang="en-US" dirty="0" smtClean="0"/>
              <a:t>Exit long</a:t>
            </a:r>
            <a:endParaRPr lang="ar-EG" dirty="0" smtClean="0"/>
          </a:p>
          <a:p>
            <a:pPr algn="r">
              <a:buNone/>
            </a:pPr>
            <a:endParaRPr lang="ar-EG" dirty="0" smtClean="0"/>
          </a:p>
          <a:p>
            <a:pPr algn="r">
              <a:buNone/>
            </a:pPr>
            <a:endParaRPr lang="ar-EG" dirty="0" smtClean="0"/>
          </a:p>
          <a:p>
            <a:pPr algn="r">
              <a:buNone/>
            </a:pPr>
            <a:endParaRPr lang="en-US" dirty="0" smtClean="0"/>
          </a:p>
          <a:p>
            <a:pPr algn="r">
              <a:buNone/>
            </a:pPr>
            <a:endParaRPr lang="ar-EG" dirty="0" smtClean="0"/>
          </a:p>
          <a:p>
            <a:pPr algn="r">
              <a:buNone/>
            </a:pPr>
            <a:r>
              <a:rPr lang="ar-EG" dirty="0" smtClean="0"/>
              <a:t>والعكس صحيح ,,</a:t>
            </a:r>
          </a:p>
        </p:txBody>
      </p:sp>
      <p:pic>
        <p:nvPicPr>
          <p:cNvPr id="8194" name="Picture 2" descr="C:\Users\ahmed salah\Desktop\5-17-2012 8-54-13 PM.png"/>
          <p:cNvPicPr>
            <a:picLocks noChangeAspect="1" noChangeArrowheads="1"/>
          </p:cNvPicPr>
          <p:nvPr/>
        </p:nvPicPr>
        <p:blipFill>
          <a:blip r:embed="rId2" cstate="print"/>
          <a:srcRect/>
          <a:stretch>
            <a:fillRect/>
          </a:stretch>
        </p:blipFill>
        <p:spPr bwMode="auto">
          <a:xfrm>
            <a:off x="1905000" y="2667000"/>
            <a:ext cx="3495675" cy="1876425"/>
          </a:xfrm>
          <a:prstGeom prst="rect">
            <a:avLst/>
          </a:prstGeom>
          <a:noFill/>
        </p:spPr>
      </p:pic>
    </p:spTree>
  </p:cSld>
  <p:clrMapOvr>
    <a:masterClrMapping/>
  </p:clrMapOvr>
  <p:transition>
    <p:randomBar dir="ver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685800"/>
            <a:ext cx="8382000" cy="4343400"/>
          </a:xfrm>
        </p:spPr>
        <p:txBody>
          <a:bodyPr>
            <a:normAutofit fontScale="90000"/>
          </a:bodyPr>
          <a:lstStyle/>
          <a:p>
            <a:pPr algn="r"/>
            <a:r>
              <a:rPr lang="ar-EG" dirty="0" smtClean="0"/>
              <a:t/>
            </a:r>
            <a:br>
              <a:rPr lang="ar-EG" dirty="0" smtClean="0"/>
            </a:br>
            <a:r>
              <a:rPr lang="ar-EG" dirty="0" smtClean="0"/>
              <a:t/>
            </a:r>
            <a:br>
              <a:rPr lang="ar-EG" dirty="0" smtClean="0"/>
            </a:br>
            <a:r>
              <a:rPr lang="ar-EG" dirty="0" smtClean="0"/>
              <a:t>ملحوظه : </a:t>
            </a:r>
            <a:br>
              <a:rPr lang="ar-EG" dirty="0" smtClean="0"/>
            </a:br>
            <a:r>
              <a:rPr lang="ar-EG" dirty="0" smtClean="0"/>
              <a:t/>
            </a:r>
            <a:br>
              <a:rPr lang="ar-EG" dirty="0" smtClean="0"/>
            </a:br>
            <a:r>
              <a:rPr lang="ar-EG" b="0" dirty="0" smtClean="0"/>
              <a:t>هذه الاشارات البيع والشراء الذى يظهرها مؤشر التركس ليست بأشارات بيع وشراء نطبقها فورا وانما هى فقط للتنبيه </a:t>
            </a:r>
            <a:endParaRPr lang="en-US" b="0" dirty="0"/>
          </a:p>
        </p:txBody>
      </p:sp>
      <p:sp>
        <p:nvSpPr>
          <p:cNvPr id="3" name="Content Placeholder 2"/>
          <p:cNvSpPr>
            <a:spLocks noGrp="1"/>
          </p:cNvSpPr>
          <p:nvPr>
            <p:ph idx="1"/>
          </p:nvPr>
        </p:nvSpPr>
        <p:spPr>
          <a:xfrm>
            <a:off x="457200" y="4038600"/>
            <a:ext cx="8077200" cy="2819400"/>
          </a:xfrm>
        </p:spPr>
        <p:txBody>
          <a:bodyPr/>
          <a:lstStyle/>
          <a:p>
            <a:endParaRPr lang="en-US" dirty="0"/>
          </a:p>
        </p:txBody>
      </p:sp>
    </p:spTree>
  </p:cSld>
  <p:clrMapOvr>
    <a:masterClrMapping/>
  </p:clrMapOvr>
  <p:transition>
    <p:randomBar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3" descr="C:\Users\ahmed salah\Desktop\5-17-2012 9-28-17 PM.png"/>
          <p:cNvPicPr>
            <a:picLocks noChangeAspect="1" noChangeArrowheads="1"/>
          </p:cNvPicPr>
          <p:nvPr/>
        </p:nvPicPr>
        <p:blipFill>
          <a:blip r:embed="rId2" cstate="print"/>
          <a:srcRect/>
          <a:stretch>
            <a:fillRect/>
          </a:stretch>
        </p:blipFill>
        <p:spPr bwMode="auto">
          <a:xfrm>
            <a:off x="533400" y="2514600"/>
            <a:ext cx="4876800" cy="4070785"/>
          </a:xfrm>
          <a:prstGeom prst="rect">
            <a:avLst/>
          </a:prstGeom>
          <a:noFill/>
        </p:spPr>
      </p:pic>
      <p:sp>
        <p:nvSpPr>
          <p:cNvPr id="3" name="Content Placeholder 2"/>
          <p:cNvSpPr>
            <a:spLocks noGrp="1"/>
          </p:cNvSpPr>
          <p:nvPr>
            <p:ph idx="1"/>
          </p:nvPr>
        </p:nvSpPr>
        <p:spPr>
          <a:xfrm>
            <a:off x="609600" y="228600"/>
            <a:ext cx="8229600" cy="4709160"/>
          </a:xfrm>
        </p:spPr>
        <p:txBody>
          <a:bodyPr/>
          <a:lstStyle/>
          <a:p>
            <a:pPr algn="r">
              <a:buNone/>
            </a:pPr>
            <a:r>
              <a:rPr lang="ar-EG" sz="3200" b="1" dirty="0" smtClean="0"/>
              <a:t>2- سحابه الايشموكو</a:t>
            </a:r>
          </a:p>
          <a:p>
            <a:pPr algn="r">
              <a:buNone/>
            </a:pPr>
            <a:endParaRPr lang="ar-EG" dirty="0" smtClean="0"/>
          </a:p>
          <a:p>
            <a:pPr algn="r">
              <a:buNone/>
            </a:pPr>
            <a:r>
              <a:rPr lang="ar-EG" dirty="0" smtClean="0"/>
              <a:t>وهى توضح لنا قرارنا بخصوص الدخول فى الصفقه مع الترند </a:t>
            </a:r>
          </a:p>
          <a:p>
            <a:pPr algn="r">
              <a:buNone/>
            </a:pPr>
            <a:r>
              <a:rPr lang="ar-EG" dirty="0" smtClean="0"/>
              <a:t>الاسعار اسفل السحابه يكون قرار الدخول بالبيع </a:t>
            </a:r>
          </a:p>
          <a:p>
            <a:pPr algn="r">
              <a:buNone/>
            </a:pPr>
            <a:r>
              <a:rPr lang="ar-EG" dirty="0" smtClean="0"/>
              <a:t>الاسعار أعلى السحابه يكون قرار الدخول بالشراء</a:t>
            </a:r>
          </a:p>
          <a:p>
            <a:pPr algn="r">
              <a:buNone/>
            </a:pPr>
            <a:endParaRPr lang="en-US" dirty="0"/>
          </a:p>
        </p:txBody>
      </p:sp>
      <p:sp>
        <p:nvSpPr>
          <p:cNvPr id="5" name="Content Placeholder 2"/>
          <p:cNvSpPr txBox="1">
            <a:spLocks/>
          </p:cNvSpPr>
          <p:nvPr/>
        </p:nvSpPr>
        <p:spPr>
          <a:xfrm>
            <a:off x="914400" y="3505200"/>
            <a:ext cx="8229600" cy="4709160"/>
          </a:xfrm>
          <a:prstGeom prst="rect">
            <a:avLst/>
          </a:prstGeom>
        </p:spPr>
        <p:txBody>
          <a:bodyPr vert="horz">
            <a:normAutofit/>
          </a:bodyPr>
          <a:lstStyle/>
          <a:p>
            <a:pPr marL="548640" marR="0" lvl="0" indent="-411480" algn="r" defTabSz="914400" rtl="0" eaLnBrk="1" fontAlgn="auto" latinLnBrk="0" hangingPunct="1">
              <a:lnSpc>
                <a:spcPct val="100000"/>
              </a:lnSpc>
              <a:spcBef>
                <a:spcPct val="20000"/>
              </a:spcBef>
              <a:spcAft>
                <a:spcPts val="0"/>
              </a:spcAft>
              <a:buClr>
                <a:schemeClr val="tx1">
                  <a:shade val="95000"/>
                </a:schemeClr>
              </a:buClr>
              <a:buSzPct val="65000"/>
              <a:buFont typeface="Wingdings 2"/>
              <a:buNone/>
              <a:tabLst/>
              <a:defRPr/>
            </a:pPr>
            <a:r>
              <a:rPr kumimoji="0" lang="ar-EG" sz="3200" b="1" i="0" u="none" strike="noStrike" kern="1200" cap="none" spc="0" normalizeH="0" baseline="0" noProof="0" dirty="0" smtClean="0">
                <a:ln>
                  <a:noFill/>
                </a:ln>
                <a:solidFill>
                  <a:schemeClr val="tx1"/>
                </a:solidFill>
                <a:effectLst/>
                <a:uLnTx/>
                <a:uFillTx/>
                <a:latin typeface="+mn-lt"/>
                <a:ea typeface="+mn-ea"/>
                <a:cs typeface="+mn-cs"/>
              </a:rPr>
              <a:t>3 – خطوط البيفوت</a:t>
            </a:r>
            <a:r>
              <a:rPr kumimoji="0" lang="ar-EG" sz="3200" b="1" i="0" u="none" strike="noStrike" kern="1200" cap="none" spc="0" normalizeH="0" noProof="0" dirty="0" smtClean="0">
                <a:ln>
                  <a:noFill/>
                </a:ln>
                <a:solidFill>
                  <a:schemeClr val="tx1"/>
                </a:solidFill>
                <a:effectLst/>
                <a:uLnTx/>
                <a:uFillTx/>
                <a:latin typeface="+mn-lt"/>
                <a:ea typeface="+mn-ea"/>
                <a:cs typeface="+mn-cs"/>
              </a:rPr>
              <a:t> </a:t>
            </a:r>
          </a:p>
          <a:p>
            <a:pPr marL="548640" marR="0" lvl="0" indent="-411480" algn="r" defTabSz="914400" rtl="0" eaLnBrk="1" fontAlgn="auto" latinLnBrk="0" hangingPunct="1">
              <a:lnSpc>
                <a:spcPct val="100000"/>
              </a:lnSpc>
              <a:spcBef>
                <a:spcPct val="20000"/>
              </a:spcBef>
              <a:spcAft>
                <a:spcPts val="0"/>
              </a:spcAft>
              <a:buClr>
                <a:schemeClr val="tx1">
                  <a:shade val="95000"/>
                </a:schemeClr>
              </a:buClr>
              <a:buSzPct val="65000"/>
              <a:buFont typeface="Wingdings 2"/>
              <a:buNone/>
              <a:tabLst/>
              <a:defRPr/>
            </a:pPr>
            <a:endParaRPr lang="ar-EG" sz="3200" b="1" baseline="0" dirty="0" smtClean="0"/>
          </a:p>
          <a:p>
            <a:pPr marL="548640" marR="0" lvl="0" indent="-411480" algn="r" defTabSz="914400" rtl="0" eaLnBrk="1" fontAlgn="auto" latinLnBrk="0" hangingPunct="1">
              <a:lnSpc>
                <a:spcPct val="100000"/>
              </a:lnSpc>
              <a:spcBef>
                <a:spcPct val="20000"/>
              </a:spcBef>
              <a:spcAft>
                <a:spcPts val="0"/>
              </a:spcAft>
              <a:buClr>
                <a:schemeClr val="tx1">
                  <a:shade val="95000"/>
                </a:schemeClr>
              </a:buClr>
              <a:buSzPct val="65000"/>
              <a:buFont typeface="Wingdings 2"/>
              <a:buNone/>
              <a:tabLst/>
              <a:defRPr/>
            </a:pPr>
            <a:endParaRPr kumimoji="0" lang="en-US" sz="2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randomBar dir="ver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304800"/>
            <a:ext cx="8229600" cy="6172200"/>
          </a:xfrm>
        </p:spPr>
        <p:txBody>
          <a:bodyPr>
            <a:normAutofit fontScale="92500" lnSpcReduction="10000"/>
          </a:bodyPr>
          <a:lstStyle/>
          <a:p>
            <a:pPr algn="r">
              <a:buNone/>
            </a:pPr>
            <a:r>
              <a:rPr lang="ar-EG" sz="3200" b="1" dirty="0" smtClean="0"/>
              <a:t> </a:t>
            </a:r>
            <a:r>
              <a:rPr lang="en-US" sz="3200" b="1" dirty="0" smtClean="0"/>
              <a:t>  the coral  </a:t>
            </a:r>
            <a:r>
              <a:rPr lang="ar-EG" sz="3200" b="1" dirty="0" smtClean="0"/>
              <a:t>4- خط الكول</a:t>
            </a:r>
          </a:p>
          <a:p>
            <a:pPr algn="r">
              <a:buNone/>
            </a:pPr>
            <a:endParaRPr lang="en-US" sz="1900" dirty="0" smtClean="0"/>
          </a:p>
          <a:p>
            <a:pPr algn="r">
              <a:buNone/>
            </a:pPr>
            <a:r>
              <a:rPr lang="ar-EG" sz="3200" dirty="0" smtClean="0"/>
              <a:t>وهو خط موفنج افريج يتلون بلون احمر عندما يكون الترند هابط </a:t>
            </a:r>
          </a:p>
          <a:p>
            <a:pPr algn="r">
              <a:buNone/>
            </a:pPr>
            <a:r>
              <a:rPr lang="ar-EG" sz="3200" dirty="0" smtClean="0"/>
              <a:t>ولون اخضر عندما يكون الترند صاعد ولون اصفر عندما يغير السعر اتجاه </a:t>
            </a:r>
          </a:p>
          <a:p>
            <a:pPr algn="r">
              <a:buNone/>
            </a:pPr>
            <a:endParaRPr lang="ar-EG" sz="3200" b="1" dirty="0" smtClean="0"/>
          </a:p>
          <a:p>
            <a:pPr algn="r">
              <a:buNone/>
            </a:pPr>
            <a:endParaRPr lang="ar-EG" sz="3200" b="1" dirty="0" smtClean="0"/>
          </a:p>
          <a:p>
            <a:pPr algn="r">
              <a:buNone/>
            </a:pPr>
            <a:endParaRPr lang="ar-EG" sz="3200" b="1" dirty="0" smtClean="0"/>
          </a:p>
          <a:p>
            <a:pPr algn="r">
              <a:buNone/>
            </a:pPr>
            <a:endParaRPr lang="ar-EG" sz="3200" b="1" dirty="0" smtClean="0"/>
          </a:p>
          <a:p>
            <a:pPr algn="r">
              <a:buNone/>
            </a:pPr>
            <a:endParaRPr lang="ar-EG" sz="3200" b="1" dirty="0" smtClean="0"/>
          </a:p>
          <a:p>
            <a:pPr algn="r">
              <a:buNone/>
            </a:pPr>
            <a:endParaRPr lang="ar-EG" sz="3200" b="1" dirty="0" smtClean="0"/>
          </a:p>
          <a:p>
            <a:pPr algn="r">
              <a:buNone/>
            </a:pPr>
            <a:r>
              <a:rPr lang="ar-EG" sz="3200" b="1" dirty="0" smtClean="0"/>
              <a:t>ويؤكد الدخول فى الصفقه فاذا كان الخط احمر يكون الدخول فى البيع ولو كان لون اخضر يكون الدخول فى الشراء فقط </a:t>
            </a:r>
          </a:p>
        </p:txBody>
      </p:sp>
      <p:pic>
        <p:nvPicPr>
          <p:cNvPr id="11266" name="Picture 2" descr="C:\Users\ahmed salah\Desktop\5-17-2012 9-59-36 PM.png"/>
          <p:cNvPicPr>
            <a:picLocks noChangeAspect="1" noChangeArrowheads="1"/>
          </p:cNvPicPr>
          <p:nvPr/>
        </p:nvPicPr>
        <p:blipFill>
          <a:blip r:embed="rId2" cstate="print"/>
          <a:srcRect/>
          <a:stretch>
            <a:fillRect/>
          </a:stretch>
        </p:blipFill>
        <p:spPr bwMode="auto">
          <a:xfrm>
            <a:off x="304800" y="2743200"/>
            <a:ext cx="8513763" cy="2362200"/>
          </a:xfrm>
          <a:prstGeom prst="rect">
            <a:avLst/>
          </a:prstGeom>
          <a:noFill/>
        </p:spPr>
      </p:pic>
    </p:spTree>
  </p:cSld>
  <p:clrMapOvr>
    <a:masterClrMapping/>
  </p:clrMapOvr>
  <p:transition>
    <p:randomBar dir="ver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hmed salah\Desktop\5-18-2012 4-37-43 PM.png"/>
          <p:cNvPicPr>
            <a:picLocks noChangeAspect="1" noChangeArrowheads="1"/>
          </p:cNvPicPr>
          <p:nvPr/>
        </p:nvPicPr>
        <p:blipFill>
          <a:blip r:embed="rId2" cstate="print"/>
          <a:srcRect/>
          <a:stretch>
            <a:fillRect/>
          </a:stretch>
        </p:blipFill>
        <p:spPr bwMode="auto">
          <a:xfrm>
            <a:off x="304800" y="304800"/>
            <a:ext cx="4554908" cy="3657600"/>
          </a:xfrm>
          <a:prstGeom prst="rect">
            <a:avLst/>
          </a:prstGeom>
          <a:noFill/>
        </p:spPr>
      </p:pic>
      <p:sp>
        <p:nvSpPr>
          <p:cNvPr id="3" name="Content Placeholder 2"/>
          <p:cNvSpPr>
            <a:spLocks noGrp="1"/>
          </p:cNvSpPr>
          <p:nvPr>
            <p:ph idx="1"/>
          </p:nvPr>
        </p:nvSpPr>
        <p:spPr>
          <a:xfrm>
            <a:off x="685800" y="228600"/>
            <a:ext cx="8229600" cy="6400800"/>
          </a:xfrm>
        </p:spPr>
        <p:txBody>
          <a:bodyPr>
            <a:normAutofit fontScale="92500" lnSpcReduction="10000"/>
          </a:bodyPr>
          <a:lstStyle/>
          <a:p>
            <a:pPr algn="r">
              <a:buNone/>
            </a:pPr>
            <a:r>
              <a:rPr lang="ar-EG" dirty="0" smtClean="0"/>
              <a:t>5 – </a:t>
            </a:r>
            <a:r>
              <a:rPr lang="ar-EG" sz="3200" b="1" dirty="0" smtClean="0"/>
              <a:t>شموع الهايكن ايشى </a:t>
            </a:r>
            <a:endParaRPr lang="en-US" b="1" dirty="0" smtClean="0"/>
          </a:p>
          <a:p>
            <a:pPr algn="r">
              <a:buNone/>
            </a:pPr>
            <a:r>
              <a:rPr lang="en-US" b="1" dirty="0" err="1" smtClean="0"/>
              <a:t>Heiken</a:t>
            </a:r>
            <a:r>
              <a:rPr lang="en-US" b="1" dirty="0" smtClean="0"/>
              <a:t> </a:t>
            </a:r>
            <a:r>
              <a:rPr lang="en-US" b="1" dirty="0" err="1" smtClean="0"/>
              <a:t>Ashi</a:t>
            </a:r>
            <a:r>
              <a:rPr lang="en-US" b="1" dirty="0" smtClean="0"/>
              <a:t>     </a:t>
            </a:r>
          </a:p>
          <a:p>
            <a:pPr algn="r">
              <a:buNone/>
            </a:pPr>
            <a:endParaRPr lang="en-US" dirty="0" smtClean="0"/>
          </a:p>
          <a:p>
            <a:pPr algn="r">
              <a:buNone/>
            </a:pPr>
            <a:r>
              <a:rPr lang="ar-EG" dirty="0" smtClean="0"/>
              <a:t>وهى نوع من انواع الرسوم البيانيه </a:t>
            </a:r>
          </a:p>
          <a:p>
            <a:pPr algn="r">
              <a:buNone/>
            </a:pPr>
            <a:r>
              <a:rPr lang="ar-EG" dirty="0" smtClean="0"/>
              <a:t>ابتكرت من قبل اليابانيين </a:t>
            </a:r>
          </a:p>
          <a:p>
            <a:pPr algn="r">
              <a:buNone/>
            </a:pPr>
            <a:r>
              <a:rPr lang="ar-EG" dirty="0" smtClean="0"/>
              <a:t>وتستخدم لتحديد اتجاهات الاسعار </a:t>
            </a:r>
          </a:p>
          <a:p>
            <a:pPr algn="r">
              <a:buNone/>
            </a:pPr>
            <a:r>
              <a:rPr lang="ar-EG" dirty="0" smtClean="0"/>
              <a:t>ومعرفه قوه او ضعف الاتجاه بشكل </a:t>
            </a:r>
          </a:p>
          <a:p>
            <a:pPr algn="r">
              <a:buNone/>
            </a:pPr>
            <a:r>
              <a:rPr lang="ar-EG" dirty="0" smtClean="0"/>
              <a:t>أدق </a:t>
            </a:r>
            <a:endParaRPr lang="en-US" dirty="0" smtClean="0"/>
          </a:p>
          <a:p>
            <a:pPr algn="r">
              <a:buNone/>
            </a:pPr>
            <a:endParaRPr lang="ar-EG" dirty="0" smtClean="0"/>
          </a:p>
          <a:p>
            <a:pPr algn="r">
              <a:buNone/>
            </a:pPr>
            <a:endParaRPr lang="ar-EG" dirty="0" smtClean="0"/>
          </a:p>
          <a:p>
            <a:pPr algn="r">
              <a:buNone/>
            </a:pPr>
            <a:r>
              <a:rPr lang="ar-EG" sz="2400" b="1" dirty="0" smtClean="0"/>
              <a:t>وتختلف طريقه حسابها فى تمثيل الاسعار عن طريق المعدلات الاتيه :</a:t>
            </a:r>
          </a:p>
          <a:p>
            <a:pPr algn="r">
              <a:buNone/>
            </a:pPr>
            <a:endParaRPr lang="ar-EG" sz="1800" dirty="0" smtClean="0"/>
          </a:p>
          <a:p>
            <a:pPr algn="r"/>
            <a:r>
              <a:rPr lang="ar-EG" sz="1800" dirty="0" smtClean="0"/>
              <a:t>سعر الإغلاق = (سعر الإفتتاح + أعلى سعر + أقل سعر + سعر الإغلاق) ÷ 4.</a:t>
            </a:r>
          </a:p>
          <a:p>
            <a:pPr algn="r"/>
            <a:r>
              <a:rPr lang="ar-EG" sz="1800" dirty="0" smtClean="0"/>
              <a:t>سعر الإفتتاح = (سعر الإفتتاح للعمود السابق + سعر الإغلاق للعمود السابق) ÷ 2.</a:t>
            </a:r>
          </a:p>
          <a:p>
            <a:pPr algn="r"/>
            <a:r>
              <a:rPr lang="ar-EG" sz="1800" dirty="0" smtClean="0"/>
              <a:t>أعلى سعر = وتعتمد على شكل الشمعة الحالية سواء كانت (أعلى سعر، سعر الإفتتاح، سعر الإغلاق) </a:t>
            </a:r>
          </a:p>
          <a:p>
            <a:pPr algn="r"/>
            <a:r>
              <a:rPr lang="ar-EG" sz="1800" dirty="0" smtClean="0"/>
              <a:t>أقل سعر =وتعتمد على شكل الشمعة الحالية سواء كانت (أقل سعر، سعر الإفتتاح، سعر الإغلاق).</a:t>
            </a:r>
          </a:p>
          <a:p>
            <a:pPr algn="r">
              <a:buNone/>
            </a:pPr>
            <a:endParaRPr lang="ar-EG" sz="1800" dirty="0" smtClean="0"/>
          </a:p>
          <a:p>
            <a:pPr algn="r">
              <a:buNone/>
            </a:pPr>
            <a:endParaRPr lang="en-US" dirty="0"/>
          </a:p>
        </p:txBody>
      </p:sp>
    </p:spTree>
  </p:cSld>
  <p:clrMapOvr>
    <a:masterClrMapping/>
  </p:clrMapOvr>
  <p:transition>
    <p:randomBar dir="ver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hmed salah\Desktop\5-18-2012 4-50-11 PM.png"/>
          <p:cNvPicPr>
            <a:picLocks noChangeAspect="1" noChangeArrowheads="1"/>
          </p:cNvPicPr>
          <p:nvPr/>
        </p:nvPicPr>
        <p:blipFill>
          <a:blip r:embed="rId2" cstate="print"/>
          <a:srcRect/>
          <a:stretch>
            <a:fillRect/>
          </a:stretch>
        </p:blipFill>
        <p:spPr bwMode="auto">
          <a:xfrm>
            <a:off x="2286000" y="2819400"/>
            <a:ext cx="4957762" cy="3810000"/>
          </a:xfrm>
          <a:prstGeom prst="rect">
            <a:avLst/>
          </a:prstGeom>
          <a:noFill/>
        </p:spPr>
      </p:pic>
      <p:sp>
        <p:nvSpPr>
          <p:cNvPr id="2" name="Title 1"/>
          <p:cNvSpPr>
            <a:spLocks noGrp="1"/>
          </p:cNvSpPr>
          <p:nvPr>
            <p:ph type="title"/>
          </p:nvPr>
        </p:nvSpPr>
        <p:spPr>
          <a:xfrm>
            <a:off x="914400" y="0"/>
            <a:ext cx="8229600" cy="1143000"/>
          </a:xfrm>
        </p:spPr>
        <p:txBody>
          <a:bodyPr>
            <a:noAutofit/>
          </a:bodyPr>
          <a:lstStyle/>
          <a:p>
            <a:pPr algn="r"/>
            <a:r>
              <a:rPr lang="ar-EG" sz="3200" b="0" dirty="0" smtClean="0"/>
              <a:t>اهم اشكال للشموع الهايكن أشى :</a:t>
            </a:r>
            <a:br>
              <a:rPr lang="ar-EG" sz="3200" b="0" dirty="0" smtClean="0"/>
            </a:br>
            <a:endParaRPr lang="en-US" sz="3200" b="0" dirty="0"/>
          </a:p>
        </p:txBody>
      </p:sp>
      <p:sp>
        <p:nvSpPr>
          <p:cNvPr id="3" name="Content Placeholder 2"/>
          <p:cNvSpPr>
            <a:spLocks noGrp="1"/>
          </p:cNvSpPr>
          <p:nvPr>
            <p:ph idx="1"/>
          </p:nvPr>
        </p:nvSpPr>
        <p:spPr>
          <a:xfrm>
            <a:off x="1676400" y="1066800"/>
            <a:ext cx="7239000" cy="5394960"/>
          </a:xfrm>
        </p:spPr>
        <p:txBody>
          <a:bodyPr/>
          <a:lstStyle/>
          <a:p>
            <a:pPr algn="r">
              <a:buNone/>
            </a:pPr>
            <a:r>
              <a:rPr lang="ar-EG" dirty="0" smtClean="0"/>
              <a:t>1- </a:t>
            </a:r>
            <a:r>
              <a:rPr lang="ar-EG" b="1" dirty="0" smtClean="0"/>
              <a:t>الشمعه ذات الجسم الصغير ولديها زيول وظلال طويل </a:t>
            </a:r>
          </a:p>
          <a:p>
            <a:pPr algn="r">
              <a:buNone/>
            </a:pPr>
            <a:r>
              <a:rPr lang="ar-EG" dirty="0" smtClean="0"/>
              <a:t>تشبه الشمعه الدوجى فى الشموع اليابانيه وهى</a:t>
            </a:r>
          </a:p>
          <a:p>
            <a:pPr algn="r">
              <a:buNone/>
            </a:pPr>
            <a:r>
              <a:rPr lang="ar-EG" dirty="0" smtClean="0"/>
              <a:t>ومدلولها ( ان الاتجاه السابق سيتغير او ان الاتجاه فى حيره )</a:t>
            </a:r>
            <a:endParaRPr lang="en-US" dirty="0"/>
          </a:p>
        </p:txBody>
      </p:sp>
    </p:spTree>
  </p:cSld>
  <p:clrMapOvr>
    <a:masterClrMapping/>
  </p:clrMapOvr>
  <p:transition>
    <p:randomBar dir="ver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29000" y="0"/>
            <a:ext cx="5562600" cy="6629400"/>
          </a:xfrm>
        </p:spPr>
        <p:txBody>
          <a:bodyPr>
            <a:normAutofit/>
          </a:bodyPr>
          <a:lstStyle/>
          <a:p>
            <a:pPr algn="r">
              <a:buNone/>
            </a:pPr>
            <a:endParaRPr lang="ar-EG" b="1" dirty="0" smtClean="0"/>
          </a:p>
          <a:p>
            <a:pPr algn="r">
              <a:buNone/>
            </a:pPr>
            <a:r>
              <a:rPr lang="ar-EG" b="1" dirty="0" smtClean="0"/>
              <a:t>2- الشمعه الخضراء من غير زيول </a:t>
            </a:r>
          </a:p>
          <a:p>
            <a:pPr algn="r">
              <a:buNone/>
            </a:pPr>
            <a:endParaRPr lang="ar-EG" dirty="0" smtClean="0"/>
          </a:p>
          <a:p>
            <a:pPr algn="r">
              <a:buNone/>
            </a:pPr>
            <a:r>
              <a:rPr lang="ar-EG" dirty="0" smtClean="0"/>
              <a:t>وتوضح قوه الترند الصاعد او قوه المشترى فى هذه الفتره وتؤكد لنا ان الاتجاه سيستمر فى صعود خلال الفتره القادمه</a:t>
            </a:r>
          </a:p>
          <a:p>
            <a:pPr algn="r">
              <a:buNone/>
            </a:pPr>
            <a:endParaRPr lang="ar-EG" dirty="0" smtClean="0"/>
          </a:p>
          <a:p>
            <a:pPr algn="r">
              <a:buNone/>
            </a:pPr>
            <a:r>
              <a:rPr lang="ar-EG" dirty="0" smtClean="0"/>
              <a:t>والعكس صحيح ...</a:t>
            </a:r>
          </a:p>
          <a:p>
            <a:pPr algn="r">
              <a:buNone/>
            </a:pPr>
            <a:r>
              <a:rPr lang="ar-EG" dirty="0" smtClean="0"/>
              <a:t>الشمعه الحمراء من غير زيول ولا ظلال</a:t>
            </a:r>
          </a:p>
          <a:p>
            <a:pPr algn="r">
              <a:buNone/>
            </a:pPr>
            <a:endParaRPr lang="ar-EG" dirty="0" smtClean="0"/>
          </a:p>
          <a:p>
            <a:pPr algn="r">
              <a:buNone/>
            </a:pPr>
            <a:r>
              <a:rPr lang="ar-EG" dirty="0" smtClean="0"/>
              <a:t>وتوضح قوه الترند الهابط او قوه البائع فى هذه الفتره وتؤكد لنا ان الاتجاه سيستمر فى هبوط خلال الفتره القادمه   </a:t>
            </a:r>
            <a:endParaRPr lang="en-US" dirty="0"/>
          </a:p>
        </p:txBody>
      </p:sp>
      <p:pic>
        <p:nvPicPr>
          <p:cNvPr id="3074" name="Picture 2" descr="C:\Users\ahmed salah\Desktop\5-18-2012 5-01-16 PM.png"/>
          <p:cNvPicPr>
            <a:picLocks noChangeAspect="1" noChangeArrowheads="1"/>
          </p:cNvPicPr>
          <p:nvPr/>
        </p:nvPicPr>
        <p:blipFill>
          <a:blip r:embed="rId2" cstate="print"/>
          <a:srcRect/>
          <a:stretch>
            <a:fillRect/>
          </a:stretch>
        </p:blipFill>
        <p:spPr bwMode="auto">
          <a:xfrm>
            <a:off x="304800" y="762000"/>
            <a:ext cx="3230217" cy="4953000"/>
          </a:xfrm>
          <a:prstGeom prst="rect">
            <a:avLst/>
          </a:prstGeom>
          <a:noFill/>
        </p:spPr>
      </p:pic>
    </p:spTree>
  </p:cSld>
  <p:clrMapOvr>
    <a:masterClrMapping/>
  </p:clrMapOvr>
  <p:transition>
    <p:randomBar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838200"/>
            <a:ext cx="8229600" cy="5257800"/>
          </a:xfrm>
        </p:spPr>
        <p:txBody>
          <a:bodyPr>
            <a:normAutofit fontScale="77500" lnSpcReduction="20000"/>
          </a:bodyPr>
          <a:lstStyle/>
          <a:p>
            <a:pPr algn="r">
              <a:buNone/>
            </a:pPr>
            <a:r>
              <a:rPr lang="ar-EG" sz="3600" b="1" dirty="0" smtClean="0">
                <a:latin typeface="Arabic Typesetting" pitchFamily="66" charset="-78"/>
                <a:cs typeface="Arabic Typesetting" pitchFamily="66" charset="-78"/>
              </a:rPr>
              <a:t>اسم النظام    </a:t>
            </a:r>
            <a:r>
              <a:rPr lang="ar-EG" sz="3600" dirty="0" smtClean="0">
                <a:latin typeface="Arabic Typesetting" pitchFamily="66" charset="-78"/>
                <a:cs typeface="Arabic Typesetting" pitchFamily="66" charset="-78"/>
              </a:rPr>
              <a:t>: </a:t>
            </a:r>
            <a:r>
              <a:rPr lang="ar-EG" sz="3600" dirty="0" smtClean="0">
                <a:solidFill>
                  <a:schemeClr val="tx2">
                    <a:lumMod val="40000"/>
                    <a:lumOff val="60000"/>
                  </a:schemeClr>
                </a:solidFill>
                <a:latin typeface="Arabic Typesetting" pitchFamily="66" charset="-78"/>
                <a:cs typeface="Arabic Typesetting" pitchFamily="66" charset="-78"/>
              </a:rPr>
              <a:t>تى أتش فى </a:t>
            </a:r>
          </a:p>
          <a:p>
            <a:pPr algn="r">
              <a:buNone/>
            </a:pPr>
            <a:r>
              <a:rPr lang="ar-EG" sz="3600" b="1" dirty="0" smtClean="0">
                <a:latin typeface="Arabic Typesetting" pitchFamily="66" charset="-78"/>
                <a:cs typeface="Arabic Typesetting" pitchFamily="66" charset="-78"/>
              </a:rPr>
              <a:t>مؤلف النظام </a:t>
            </a:r>
            <a:r>
              <a:rPr lang="ar-EG" sz="3600" dirty="0" smtClean="0">
                <a:latin typeface="Arabic Typesetting" pitchFamily="66" charset="-78"/>
                <a:cs typeface="Arabic Typesetting" pitchFamily="66" charset="-78"/>
              </a:rPr>
              <a:t>:</a:t>
            </a:r>
            <a:r>
              <a:rPr lang="ar-EG" sz="3600" dirty="0" smtClean="0">
                <a:solidFill>
                  <a:schemeClr val="bg2">
                    <a:lumMod val="60000"/>
                    <a:lumOff val="40000"/>
                  </a:schemeClr>
                </a:solidFill>
                <a:latin typeface="Arabic Typesetting" pitchFamily="66" charset="-78"/>
                <a:cs typeface="Arabic Typesetting" pitchFamily="66" charset="-78"/>
              </a:rPr>
              <a:t> </a:t>
            </a:r>
            <a:r>
              <a:rPr lang="ar-EG" sz="3600" dirty="0" smtClean="0">
                <a:solidFill>
                  <a:schemeClr val="tx2">
                    <a:lumMod val="40000"/>
                    <a:lumOff val="60000"/>
                  </a:schemeClr>
                </a:solidFill>
                <a:latin typeface="Arabic Typesetting" pitchFamily="66" charset="-78"/>
                <a:cs typeface="Arabic Typesetting" pitchFamily="66" charset="-78"/>
              </a:rPr>
              <a:t>كوبرا </a:t>
            </a:r>
          </a:p>
          <a:p>
            <a:pPr algn="r">
              <a:buNone/>
            </a:pPr>
            <a:r>
              <a:rPr lang="ar-EG" sz="3600" b="1" dirty="0" smtClean="0">
                <a:latin typeface="Arabic Typesetting" pitchFamily="66" charset="-78"/>
                <a:cs typeface="Arabic Typesetting" pitchFamily="66" charset="-78"/>
              </a:rPr>
              <a:t>الجنسيه</a:t>
            </a:r>
            <a:r>
              <a:rPr lang="ar-EG" sz="3600" dirty="0" smtClean="0">
                <a:latin typeface="Arabic Typesetting" pitchFamily="66" charset="-78"/>
                <a:cs typeface="Arabic Typesetting" pitchFamily="66" charset="-78"/>
              </a:rPr>
              <a:t>      : </a:t>
            </a:r>
            <a:r>
              <a:rPr lang="ar-EG" sz="3600" dirty="0" smtClean="0">
                <a:solidFill>
                  <a:schemeClr val="tx2">
                    <a:lumMod val="40000"/>
                    <a:lumOff val="60000"/>
                  </a:schemeClr>
                </a:solidFill>
                <a:latin typeface="Arabic Typesetting" pitchFamily="66" charset="-78"/>
                <a:cs typeface="Arabic Typesetting" pitchFamily="66" charset="-78"/>
              </a:rPr>
              <a:t>ألمان</a:t>
            </a:r>
            <a:r>
              <a:rPr lang="ar-EG" sz="3600" dirty="0" smtClean="0">
                <a:solidFill>
                  <a:schemeClr val="bg2">
                    <a:lumMod val="60000"/>
                    <a:lumOff val="40000"/>
                  </a:schemeClr>
                </a:solidFill>
                <a:latin typeface="Arabic Typesetting" pitchFamily="66" charset="-78"/>
                <a:cs typeface="Arabic Typesetting" pitchFamily="66" charset="-78"/>
              </a:rPr>
              <a:t>ى</a:t>
            </a:r>
            <a:r>
              <a:rPr lang="ar-EG" sz="3600" dirty="0" smtClean="0">
                <a:latin typeface="Arabic Typesetting" pitchFamily="66" charset="-78"/>
                <a:cs typeface="Arabic Typesetting" pitchFamily="66" charset="-78"/>
              </a:rPr>
              <a:t> </a:t>
            </a:r>
            <a:endParaRPr lang="ar-EG" sz="3600" dirty="0">
              <a:latin typeface="Arabic Typesetting" pitchFamily="66" charset="-78"/>
              <a:cs typeface="Arabic Typesetting" pitchFamily="66" charset="-78"/>
            </a:endParaRPr>
          </a:p>
          <a:p>
            <a:pPr algn="r">
              <a:buNone/>
            </a:pPr>
            <a:r>
              <a:rPr lang="ar-EG" sz="3600" b="1" dirty="0" smtClean="0">
                <a:latin typeface="Arabic Typesetting" pitchFamily="66" charset="-78"/>
                <a:cs typeface="Arabic Typesetting" pitchFamily="66" charset="-78"/>
              </a:rPr>
              <a:t>استخدام الاستراتيجيه </a:t>
            </a:r>
            <a:r>
              <a:rPr lang="ar-EG" sz="3600" dirty="0" smtClean="0">
                <a:latin typeface="Arabic Typesetting" pitchFamily="66" charset="-78"/>
                <a:cs typeface="Arabic Typesetting" pitchFamily="66" charset="-78"/>
              </a:rPr>
              <a:t>: </a:t>
            </a:r>
            <a:r>
              <a:rPr lang="ar-EG" sz="3600" dirty="0" smtClean="0">
                <a:solidFill>
                  <a:schemeClr val="tx2">
                    <a:lumMod val="40000"/>
                    <a:lumOff val="60000"/>
                  </a:schemeClr>
                </a:solidFill>
                <a:latin typeface="Arabic Typesetting" pitchFamily="66" charset="-78"/>
                <a:cs typeface="Arabic Typesetting" pitchFamily="66" charset="-78"/>
              </a:rPr>
              <a:t>صفقات (سكالبنج ) قصيره المدى</a:t>
            </a:r>
          </a:p>
          <a:p>
            <a:pPr algn="r">
              <a:buNone/>
            </a:pPr>
            <a:endParaRPr lang="en-US" sz="2800" dirty="0" smtClean="0">
              <a:latin typeface="Arabic Typesetting" pitchFamily="66" charset="-78"/>
              <a:cs typeface="Arabic Typesetting" pitchFamily="66" charset="-78"/>
            </a:endParaRPr>
          </a:p>
          <a:p>
            <a:pPr algn="r">
              <a:buNone/>
            </a:pPr>
            <a:r>
              <a:rPr lang="ar-EG" dirty="0" smtClean="0">
                <a:latin typeface="Arabic Typesetting" pitchFamily="66" charset="-78"/>
                <a:cs typeface="Arabic Typesetting" pitchFamily="66" charset="-78"/>
              </a:rPr>
              <a:t>ألاستراتيجيه حازت على مشاهدات تفوق 6 مليون فى موقع فوركس فاكتورى ونالت اعجاب كثير من عمل بها وكانت من مميزاتها السهوله فى تحديد الاشارات للبيع والشراء بالاضافه الدخول المبكر فى الصفقات مع فلترتها فى الاصدار الرابع لها عن طريق مؤشر التركس </a:t>
            </a:r>
            <a:endParaRPr lang="ar-EG" sz="2800" dirty="0" smtClean="0">
              <a:latin typeface="Arabic Typesetting" pitchFamily="66" charset="-78"/>
              <a:cs typeface="Arabic Typesetting" pitchFamily="66" charset="-78"/>
            </a:endParaRPr>
          </a:p>
          <a:p>
            <a:pPr algn="r">
              <a:buNone/>
            </a:pPr>
            <a:endParaRPr lang="en-US" b="1" dirty="0" smtClean="0">
              <a:latin typeface="Arabic Typesetting" pitchFamily="66" charset="-78"/>
              <a:cs typeface="Arabic Typesetting" pitchFamily="66" charset="-78"/>
            </a:endParaRPr>
          </a:p>
          <a:p>
            <a:pPr algn="r">
              <a:buNone/>
            </a:pPr>
            <a:r>
              <a:rPr lang="ar-EG" b="1" dirty="0" smtClean="0">
                <a:latin typeface="Arabic Typesetting" pitchFamily="66" charset="-78"/>
                <a:cs typeface="Arabic Typesetting" pitchFamily="66" charset="-78"/>
              </a:rPr>
              <a:t>الاستراتيجه تم تصميمها للعمل على الفريمات الصغيره ( الدقيقه و الخمس دقائق ) ولكن هناك من عمل بها على الفريمات الكبيره اثبتت نجاحها ايضا </a:t>
            </a:r>
            <a:endParaRPr lang="en-US" b="1" dirty="0" smtClean="0">
              <a:latin typeface="Arabic Typesetting" pitchFamily="66" charset="-78"/>
              <a:cs typeface="Arabic Typesetting" pitchFamily="66" charset="-78"/>
            </a:endParaRPr>
          </a:p>
          <a:p>
            <a:pPr algn="r">
              <a:buNone/>
            </a:pPr>
            <a:r>
              <a:rPr lang="ar-EG" sz="2800" b="1" dirty="0" smtClean="0">
                <a:latin typeface="Arabic Typesetting" pitchFamily="66" charset="-78"/>
                <a:cs typeface="Arabic Typesetting" pitchFamily="66" charset="-78"/>
              </a:rPr>
              <a:t>وكانت نسبه نجاح صفقاتها مابين 70- 80 %</a:t>
            </a:r>
          </a:p>
          <a:p>
            <a:pPr algn="r">
              <a:buNone/>
            </a:pPr>
            <a:endParaRPr lang="en-US" sz="2800" b="1" dirty="0" smtClean="0">
              <a:latin typeface="Arabic Typesetting" pitchFamily="66" charset="-78"/>
              <a:cs typeface="Arabic Typesetting" pitchFamily="66" charset="-78"/>
            </a:endParaRPr>
          </a:p>
          <a:p>
            <a:pPr algn="r">
              <a:buNone/>
            </a:pPr>
            <a:r>
              <a:rPr lang="ar-EG" sz="2800" b="1" dirty="0" smtClean="0">
                <a:latin typeface="Arabic Typesetting" pitchFamily="66" charset="-78"/>
                <a:cs typeface="Arabic Typesetting" pitchFamily="66" charset="-78"/>
              </a:rPr>
              <a:t>مصدر الاستراتيجيه </a:t>
            </a:r>
            <a:r>
              <a:rPr lang="ar-EG" sz="2800" dirty="0" smtClean="0">
                <a:latin typeface="Arabic Typesetting" pitchFamily="66" charset="-78"/>
                <a:cs typeface="Arabic Typesetting" pitchFamily="66" charset="-78"/>
              </a:rPr>
              <a:t>: </a:t>
            </a:r>
          </a:p>
          <a:p>
            <a:pPr algn="r">
              <a:buNone/>
            </a:pPr>
            <a:r>
              <a:rPr lang="en-US" dirty="0" smtClean="0">
                <a:latin typeface="Arabic Typesetting" pitchFamily="66" charset="-78"/>
                <a:cs typeface="Arabic Typesetting" pitchFamily="66" charset="-78"/>
              </a:rPr>
              <a:t>http://www.forexfactory.com/showthread.php?t=127271</a:t>
            </a:r>
            <a:endParaRPr lang="ar-EG" sz="2800" dirty="0" smtClean="0">
              <a:latin typeface="Arabic Typesetting" pitchFamily="66" charset="-78"/>
              <a:cs typeface="Arabic Typesetting" pitchFamily="66" charset="-78"/>
            </a:endParaRPr>
          </a:p>
          <a:p>
            <a:pPr algn="r">
              <a:buNone/>
            </a:pPr>
            <a:endParaRPr lang="ar-EG" sz="2800" dirty="0" smtClean="0">
              <a:latin typeface="Arabic Typesetting" pitchFamily="66" charset="-78"/>
              <a:cs typeface="Arabic Typesetting" pitchFamily="66" charset="-78"/>
            </a:endParaRPr>
          </a:p>
        </p:txBody>
      </p:sp>
      <p:pic>
        <p:nvPicPr>
          <p:cNvPr id="1026" name="Picture 2" descr="C:\Users\ahmed salah\Desktop\urgly cobra.jpg"/>
          <p:cNvPicPr>
            <a:picLocks noChangeAspect="1" noChangeArrowheads="1"/>
          </p:cNvPicPr>
          <p:nvPr/>
        </p:nvPicPr>
        <p:blipFill>
          <a:blip r:embed="rId2" cstate="print"/>
          <a:srcRect/>
          <a:stretch>
            <a:fillRect/>
          </a:stretch>
        </p:blipFill>
        <p:spPr bwMode="auto">
          <a:xfrm>
            <a:off x="228600" y="304800"/>
            <a:ext cx="2113922" cy="20574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wipe(down)">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wipe(down)">
                                      <p:cBhvr>
                                        <p:cTn id="32" dur="500"/>
                                        <p:tgtEl>
                                          <p:spTgt spid="3">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wipe(down)">
                                      <p:cBhvr>
                                        <p:cTn id="37" dur="500"/>
                                        <p:tgtEl>
                                          <p:spTgt spid="3">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
                                            <p:txEl>
                                              <p:pRg st="10" end="10"/>
                                            </p:txEl>
                                          </p:spTgt>
                                        </p:tgtEl>
                                        <p:attrNameLst>
                                          <p:attrName>style.visibility</p:attrName>
                                        </p:attrNameLst>
                                      </p:cBhvr>
                                      <p:to>
                                        <p:strVal val="visible"/>
                                      </p:to>
                                    </p:set>
                                    <p:animEffect transition="in" filter="wipe(down)">
                                      <p:cBhvr>
                                        <p:cTn id="42" dur="500"/>
                                        <p:tgtEl>
                                          <p:spTgt spid="3">
                                            <p:txEl>
                                              <p:pRg st="10" end="1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3">
                                            <p:txEl>
                                              <p:pRg st="11" end="11"/>
                                            </p:txEl>
                                          </p:spTgt>
                                        </p:tgtEl>
                                        <p:attrNameLst>
                                          <p:attrName>style.visibility</p:attrName>
                                        </p:attrNameLst>
                                      </p:cBhvr>
                                      <p:to>
                                        <p:strVal val="visible"/>
                                      </p:to>
                                    </p:set>
                                    <p:animEffect transition="in" filter="wipe(down)">
                                      <p:cBhvr>
                                        <p:cTn id="47" dur="500"/>
                                        <p:tgtEl>
                                          <p:spTgt spid="3">
                                            <p:txEl>
                                              <p:pRg st="11" end="11"/>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026"/>
                                        </p:tgtEl>
                                        <p:attrNameLst>
                                          <p:attrName>style.visibility</p:attrName>
                                        </p:attrNameLst>
                                      </p:cBhvr>
                                      <p:to>
                                        <p:strVal val="visible"/>
                                      </p:to>
                                    </p:set>
                                    <p:animEffect transition="in" filter="fade">
                                      <p:cBhvr>
                                        <p:cTn id="52"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0"/>
            <a:ext cx="8153400" cy="1096962"/>
          </a:xfrm>
        </p:spPr>
        <p:txBody>
          <a:bodyPr>
            <a:normAutofit/>
          </a:bodyPr>
          <a:lstStyle/>
          <a:p>
            <a:r>
              <a:rPr lang="ar-EG" b="0" u="sng" dirty="0" smtClean="0"/>
              <a:t>قواعد الدخول والخروج فى الصفقات : </a:t>
            </a:r>
            <a:endParaRPr lang="en-US" b="0" u="sng" dirty="0"/>
          </a:p>
        </p:txBody>
      </p:sp>
      <p:sp>
        <p:nvSpPr>
          <p:cNvPr id="3" name="Content Placeholder 2"/>
          <p:cNvSpPr>
            <a:spLocks noGrp="1"/>
          </p:cNvSpPr>
          <p:nvPr>
            <p:ph idx="1"/>
          </p:nvPr>
        </p:nvSpPr>
        <p:spPr>
          <a:xfrm>
            <a:off x="381000" y="1219200"/>
            <a:ext cx="8305800" cy="5090160"/>
          </a:xfrm>
        </p:spPr>
        <p:txBody>
          <a:bodyPr>
            <a:normAutofit fontScale="92500" lnSpcReduction="10000"/>
          </a:bodyPr>
          <a:lstStyle/>
          <a:p>
            <a:pPr algn="r">
              <a:buNone/>
            </a:pPr>
            <a:r>
              <a:rPr lang="ar-EG" sz="3200" b="1" dirty="0" smtClean="0"/>
              <a:t>الدخول </a:t>
            </a:r>
          </a:p>
          <a:p>
            <a:pPr algn="r">
              <a:buNone/>
            </a:pPr>
            <a:endParaRPr lang="ar-EG" dirty="0" smtClean="0"/>
          </a:p>
          <a:p>
            <a:pPr algn="r">
              <a:buNone/>
            </a:pPr>
            <a:r>
              <a:rPr lang="ar-EG" dirty="0" smtClean="0"/>
              <a:t>فوق خط الكول الدخول يكون شراء </a:t>
            </a:r>
          </a:p>
          <a:p>
            <a:pPr algn="r">
              <a:buNone/>
            </a:pPr>
            <a:r>
              <a:rPr lang="ar-EG" dirty="0" smtClean="0"/>
              <a:t>أسفل خط الكول الدخول يكون بيع   </a:t>
            </a:r>
          </a:p>
          <a:p>
            <a:pPr algn="r">
              <a:buNone/>
            </a:pPr>
            <a:r>
              <a:rPr lang="ar-EG" dirty="0" smtClean="0"/>
              <a:t>الاسعار لابد ان تقاطع سحابه الايشموكو </a:t>
            </a:r>
          </a:p>
          <a:p>
            <a:pPr algn="r">
              <a:buNone/>
            </a:pPr>
            <a:r>
              <a:rPr lang="ar-EG" dirty="0" smtClean="0"/>
              <a:t>خطين الفاست تركس والسلو تركس يتقاطعوا ويكون بنفس اللون </a:t>
            </a:r>
          </a:p>
          <a:p>
            <a:pPr algn="r">
              <a:buNone/>
            </a:pPr>
            <a:r>
              <a:rPr lang="ar-EG" dirty="0" smtClean="0"/>
              <a:t>ويفضل ان يكون خط الفاست تركس اعلى القيمه صفر</a:t>
            </a:r>
          </a:p>
          <a:p>
            <a:pPr algn="r">
              <a:buNone/>
            </a:pPr>
            <a:endParaRPr lang="ar-EG" dirty="0" smtClean="0"/>
          </a:p>
          <a:p>
            <a:pPr algn="r">
              <a:buNone/>
            </a:pPr>
            <a:r>
              <a:rPr lang="ar-EG" sz="3200" b="1" dirty="0" smtClean="0"/>
              <a:t>الخروج</a:t>
            </a:r>
            <a:r>
              <a:rPr lang="ar-EG" dirty="0" smtClean="0"/>
              <a:t> </a:t>
            </a:r>
          </a:p>
          <a:p>
            <a:pPr algn="r">
              <a:buNone/>
            </a:pPr>
            <a:r>
              <a:rPr lang="ar-EG" dirty="0" smtClean="0"/>
              <a:t>تغير لون خط الفاست تركس</a:t>
            </a:r>
          </a:p>
          <a:p>
            <a:pPr algn="r">
              <a:buNone/>
            </a:pPr>
            <a:r>
              <a:rPr lang="ar-EG" dirty="0" smtClean="0"/>
              <a:t>وصول السعر الى حد خطوط الدعم والمقاومه</a:t>
            </a:r>
          </a:p>
          <a:p>
            <a:pPr algn="r">
              <a:buNone/>
            </a:pPr>
            <a:endParaRPr lang="ar-EG" dirty="0" smtClean="0"/>
          </a:p>
        </p:txBody>
      </p:sp>
    </p:spTree>
  </p:cSld>
  <p:clrMapOvr>
    <a:masterClrMapping/>
  </p:clrMapOvr>
  <p:transition>
    <p:randomBar dir="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52400"/>
            <a:ext cx="8229600" cy="5867400"/>
          </a:xfrm>
        </p:spPr>
        <p:txBody>
          <a:bodyPr>
            <a:normAutofit/>
          </a:bodyPr>
          <a:lstStyle/>
          <a:p>
            <a:pPr algn="r">
              <a:buNone/>
            </a:pPr>
            <a:r>
              <a:rPr lang="ar-EG" dirty="0" smtClean="0"/>
              <a:t>بمعنى ,,</a:t>
            </a:r>
          </a:p>
          <a:p>
            <a:pPr algn="r">
              <a:buNone/>
            </a:pPr>
            <a:endParaRPr lang="ar-EG" sz="3200" b="1" dirty="0" smtClean="0"/>
          </a:p>
          <a:p>
            <a:pPr algn="r">
              <a:buNone/>
            </a:pPr>
            <a:r>
              <a:rPr lang="ar-EG" sz="3200" b="1" dirty="0" smtClean="0"/>
              <a:t>ندخل شراء عندما </a:t>
            </a:r>
          </a:p>
          <a:p>
            <a:pPr algn="r">
              <a:buNone/>
            </a:pPr>
            <a:r>
              <a:rPr lang="ar-EG" dirty="0" smtClean="0"/>
              <a:t> عند اول شمعه تقاطع سحابه الايشموكو وتغلق اعلاها ويكون لون خط الكول اخضر و تتقاطع خطين الفاست تركس والسلو تركس ويكون لونهم اخضر </a:t>
            </a:r>
          </a:p>
          <a:p>
            <a:pPr algn="r">
              <a:buNone/>
            </a:pPr>
            <a:endParaRPr lang="ar-EG" dirty="0" smtClean="0"/>
          </a:p>
          <a:p>
            <a:pPr algn="r">
              <a:buNone/>
            </a:pPr>
            <a:r>
              <a:rPr lang="ar-EG" sz="3200" b="1" dirty="0" smtClean="0"/>
              <a:t>وندخل بيع عندما </a:t>
            </a:r>
          </a:p>
          <a:p>
            <a:pPr algn="r">
              <a:buNone/>
            </a:pPr>
            <a:r>
              <a:rPr lang="ar-EG" dirty="0" smtClean="0"/>
              <a:t>عند اول شمعه تقاطع سحابه الايشموكو وتغلق اسفلها ويكون لون خط الكول احمر وتتقاطع خطين الفاست تركس والسلو تركس ويكون لونهم احمر </a:t>
            </a:r>
            <a:endParaRPr lang="en-US" dirty="0"/>
          </a:p>
        </p:txBody>
      </p:sp>
    </p:spTree>
  </p:cSld>
  <p:clrMapOvr>
    <a:masterClrMapping/>
  </p:clrMapOvr>
  <p:transition>
    <p:randomBar dir="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0"/>
            <a:ext cx="7391400" cy="1173162"/>
          </a:xfrm>
        </p:spPr>
        <p:txBody>
          <a:bodyPr>
            <a:noAutofit/>
          </a:bodyPr>
          <a:lstStyle/>
          <a:p>
            <a:r>
              <a:rPr lang="ar-EG" sz="3600" u="sng" dirty="0" smtClean="0"/>
              <a:t> سؤال :ما رأيك فى الدخول هنا ؟</a:t>
            </a:r>
            <a:br>
              <a:rPr lang="ar-EG" sz="3600" u="sng" dirty="0" smtClean="0"/>
            </a:br>
            <a:endParaRPr lang="en-US" sz="3600" u="sng" dirty="0"/>
          </a:p>
        </p:txBody>
      </p:sp>
      <p:pic>
        <p:nvPicPr>
          <p:cNvPr id="1026" name="Picture 2" descr="C:\Users\ahmed salah\Desktop\5-18-2012 4-32-34 PM.png"/>
          <p:cNvPicPr>
            <a:picLocks noChangeAspect="1" noChangeArrowheads="1"/>
          </p:cNvPicPr>
          <p:nvPr/>
        </p:nvPicPr>
        <p:blipFill>
          <a:blip r:embed="rId2" cstate="print"/>
          <a:srcRect/>
          <a:stretch>
            <a:fillRect/>
          </a:stretch>
        </p:blipFill>
        <p:spPr bwMode="auto">
          <a:xfrm>
            <a:off x="2057400" y="990600"/>
            <a:ext cx="4781550" cy="5543550"/>
          </a:xfrm>
          <a:prstGeom prst="rect">
            <a:avLst/>
          </a:prstGeom>
          <a:noFill/>
        </p:spPr>
      </p:pic>
    </p:spTree>
  </p:cSld>
  <p:clrMapOvr>
    <a:masterClrMapping/>
  </p:clrMapOvr>
  <p:transition>
    <p:randomBar dir="ver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hmed salah\Desktop\5-18-2012 5-10-41 PM.png"/>
          <p:cNvPicPr>
            <a:picLocks noChangeAspect="1" noChangeArrowheads="1"/>
          </p:cNvPicPr>
          <p:nvPr/>
        </p:nvPicPr>
        <p:blipFill>
          <a:blip r:embed="rId2" cstate="print"/>
          <a:srcRect/>
          <a:stretch>
            <a:fillRect/>
          </a:stretch>
        </p:blipFill>
        <p:spPr bwMode="auto">
          <a:xfrm>
            <a:off x="381000" y="533400"/>
            <a:ext cx="4486275" cy="5562600"/>
          </a:xfrm>
          <a:prstGeom prst="rect">
            <a:avLst/>
          </a:prstGeom>
          <a:noFill/>
        </p:spPr>
      </p:pic>
      <p:sp>
        <p:nvSpPr>
          <p:cNvPr id="2" name="Title 1"/>
          <p:cNvSpPr>
            <a:spLocks noGrp="1"/>
          </p:cNvSpPr>
          <p:nvPr>
            <p:ph type="title"/>
          </p:nvPr>
        </p:nvSpPr>
        <p:spPr>
          <a:xfrm>
            <a:off x="3276600" y="0"/>
            <a:ext cx="5867400" cy="1020762"/>
          </a:xfrm>
        </p:spPr>
        <p:txBody>
          <a:bodyPr/>
          <a:lstStyle/>
          <a:p>
            <a:pPr algn="r"/>
            <a:r>
              <a:rPr lang="ar-EG" u="sng" dirty="0" smtClean="0"/>
              <a:t>الاجابه :</a:t>
            </a:r>
            <a:endParaRPr lang="en-US" u="sng" dirty="0"/>
          </a:p>
        </p:txBody>
      </p:sp>
      <p:sp>
        <p:nvSpPr>
          <p:cNvPr id="3" name="Content Placeholder 2"/>
          <p:cNvSpPr>
            <a:spLocks noGrp="1"/>
          </p:cNvSpPr>
          <p:nvPr>
            <p:ph idx="1"/>
          </p:nvPr>
        </p:nvSpPr>
        <p:spPr>
          <a:xfrm>
            <a:off x="914400" y="1066800"/>
            <a:ext cx="8229600" cy="4709160"/>
          </a:xfrm>
        </p:spPr>
        <p:txBody>
          <a:bodyPr/>
          <a:lstStyle/>
          <a:p>
            <a:pPr algn="r">
              <a:buNone/>
            </a:pPr>
            <a:r>
              <a:rPr lang="ar-EG" dirty="0" smtClean="0"/>
              <a:t>مكان الدخول الخاطىء ,</a:t>
            </a:r>
          </a:p>
          <a:p>
            <a:pPr algn="r">
              <a:buNone/>
            </a:pPr>
            <a:r>
              <a:rPr lang="ar-EG" dirty="0" smtClean="0"/>
              <a:t>بسبب عدم توافر </a:t>
            </a:r>
          </a:p>
          <a:p>
            <a:pPr algn="r">
              <a:buNone/>
            </a:pPr>
            <a:r>
              <a:rPr lang="ar-EG" dirty="0" smtClean="0"/>
              <a:t>كل الشروط فى الدخول الصفقه</a:t>
            </a:r>
          </a:p>
          <a:p>
            <a:pPr algn="r">
              <a:buNone/>
            </a:pPr>
            <a:r>
              <a:rPr lang="ar-EG" dirty="0" smtClean="0"/>
              <a:t> </a:t>
            </a:r>
          </a:p>
          <a:p>
            <a:pPr algn="r">
              <a:buNone/>
            </a:pPr>
            <a:r>
              <a:rPr lang="ar-EG" dirty="0" smtClean="0"/>
              <a:t>وكان الشرط الغير مطابق هو ان </a:t>
            </a:r>
          </a:p>
          <a:p>
            <a:pPr algn="r">
              <a:buNone/>
            </a:pPr>
            <a:r>
              <a:rPr lang="ar-EG" dirty="0" smtClean="0"/>
              <a:t>خط الكول مازال لونه اخضر</a:t>
            </a:r>
          </a:p>
          <a:p>
            <a:pPr algn="r">
              <a:buNone/>
            </a:pPr>
            <a:r>
              <a:rPr lang="ar-EG" sz="3200" b="1" dirty="0" smtClean="0"/>
              <a:t> اى يعنى ان الترند مازل صاعدا </a:t>
            </a:r>
            <a:endParaRPr lang="en-US" sz="3200" b="1" dirty="0"/>
          </a:p>
        </p:txBody>
      </p:sp>
    </p:spTree>
  </p:cSld>
  <p:clrMapOvr>
    <a:masterClrMapping/>
  </p:clrMapOvr>
  <p:transition>
    <p:randomBar dir="ver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0"/>
            <a:ext cx="8229600" cy="4709160"/>
          </a:xfrm>
        </p:spPr>
        <p:txBody>
          <a:bodyPr/>
          <a:lstStyle/>
          <a:p>
            <a:pPr algn="r">
              <a:buNone/>
            </a:pPr>
            <a:r>
              <a:rPr lang="ar-EG" b="1" dirty="0" smtClean="0"/>
              <a:t>امثله تطبيقيه لحالات الشراء وحالات البيع : </a:t>
            </a:r>
            <a:endParaRPr lang="en-US" b="1" dirty="0"/>
          </a:p>
        </p:txBody>
      </p:sp>
      <p:pic>
        <p:nvPicPr>
          <p:cNvPr id="3074" name="Picture 2" descr="C:\Users\ahmed salah\Desktop\5-18-2012 7-37-40 PM.png"/>
          <p:cNvPicPr>
            <a:picLocks noChangeAspect="1" noChangeArrowheads="1"/>
          </p:cNvPicPr>
          <p:nvPr/>
        </p:nvPicPr>
        <p:blipFill>
          <a:blip r:embed="rId2" cstate="print"/>
          <a:srcRect/>
          <a:stretch>
            <a:fillRect/>
          </a:stretch>
        </p:blipFill>
        <p:spPr bwMode="auto">
          <a:xfrm>
            <a:off x="533400" y="857250"/>
            <a:ext cx="7923213" cy="6000750"/>
          </a:xfrm>
          <a:prstGeom prst="rect">
            <a:avLst/>
          </a:prstGeom>
          <a:noFill/>
        </p:spPr>
      </p:pic>
    </p:spTree>
  </p:cSld>
  <p:clrMapOvr>
    <a:masterClrMapping/>
  </p:clrMapOvr>
  <p:transition>
    <p:randomBar dir="ver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122" name="Picture 2" descr="C:\Users\ahmed salah\Desktop\5-18-2012 7-42-45 PM.png"/>
          <p:cNvPicPr>
            <a:picLocks noChangeAspect="1" noChangeArrowheads="1"/>
          </p:cNvPicPr>
          <p:nvPr/>
        </p:nvPicPr>
        <p:blipFill>
          <a:blip r:embed="rId2" cstate="print"/>
          <a:srcRect/>
          <a:stretch>
            <a:fillRect/>
          </a:stretch>
        </p:blipFill>
        <p:spPr bwMode="auto">
          <a:xfrm>
            <a:off x="609600" y="381000"/>
            <a:ext cx="7932738" cy="6000750"/>
          </a:xfrm>
          <a:prstGeom prst="rect">
            <a:avLst/>
          </a:prstGeom>
          <a:noFill/>
        </p:spPr>
      </p:pic>
    </p:spTree>
  </p:cSld>
  <p:clrMapOvr>
    <a:masterClrMapping/>
  </p:clrMapOvr>
  <p:transition>
    <p:randomBar dir="ver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098" name="Picture 2" descr="C:\Users\ahmed salah\Desktop\5-18-2012 7-40-38 PM.png"/>
          <p:cNvPicPr>
            <a:picLocks noChangeAspect="1" noChangeArrowheads="1"/>
          </p:cNvPicPr>
          <p:nvPr/>
        </p:nvPicPr>
        <p:blipFill>
          <a:blip r:embed="rId2" cstate="print"/>
          <a:srcRect/>
          <a:stretch>
            <a:fillRect/>
          </a:stretch>
        </p:blipFill>
        <p:spPr bwMode="auto">
          <a:xfrm>
            <a:off x="609600" y="457200"/>
            <a:ext cx="7951787" cy="5943600"/>
          </a:xfrm>
          <a:prstGeom prst="rect">
            <a:avLst/>
          </a:prstGeom>
          <a:noFill/>
        </p:spPr>
      </p:pic>
    </p:spTree>
  </p:cSld>
  <p:clrMapOvr>
    <a:masterClrMapping/>
  </p:clrMapOvr>
  <p:transition>
    <p:randomBar dir="ver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0"/>
            <a:ext cx="8229600" cy="1143000"/>
          </a:xfrm>
        </p:spPr>
        <p:txBody>
          <a:bodyPr/>
          <a:lstStyle/>
          <a:p>
            <a:pPr algn="r"/>
            <a:r>
              <a:rPr lang="ar-EG" dirty="0" smtClean="0"/>
              <a:t>باك تيسيت للتوضيح :</a:t>
            </a:r>
            <a:endParaRPr lang="en-US" dirty="0"/>
          </a:p>
        </p:txBody>
      </p:sp>
      <p:pic>
        <p:nvPicPr>
          <p:cNvPr id="4" name="5-18-2012 11-09-21 PM.avi">
            <a:hlinkClick r:id="" action="ppaction://media"/>
          </p:cNvPr>
          <p:cNvPicPr>
            <a:picLocks noGrp="1" noRot="1" noChangeAspect="1"/>
          </p:cNvPicPr>
          <p:nvPr>
            <p:ph idx="1"/>
            <a:videoFile r:link="rId1"/>
          </p:nvPr>
        </p:nvPicPr>
        <p:blipFill>
          <a:blip r:embed="rId3" cstate="print"/>
          <a:stretch>
            <a:fillRect/>
          </a:stretch>
        </p:blipFill>
        <p:spPr>
          <a:xfrm>
            <a:off x="533400" y="1219200"/>
            <a:ext cx="8092936" cy="5181600"/>
          </a:xfrm>
          <a:prstGeom prst="rect">
            <a:avLst/>
          </a:prstGeom>
        </p:spPr>
      </p:pic>
    </p:spTree>
  </p:cSld>
  <p:clrMapOvr>
    <a:masterClrMapping/>
  </p:clrMapOvr>
  <p:transition>
    <p:randomBar dir="vert"/>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381000" y="2438400"/>
            <a:ext cx="8229600" cy="4709160"/>
          </a:xfrm>
        </p:spPr>
        <p:txBody>
          <a:bodyPr>
            <a:normAutofit/>
          </a:bodyPr>
          <a:lstStyle/>
          <a:p>
            <a:pPr algn="ctr">
              <a:buNone/>
            </a:pPr>
            <a:r>
              <a:rPr lang="en-US" sz="5400" b="1" dirty="0" smtClean="0"/>
              <a:t>THE END</a:t>
            </a:r>
            <a:endParaRPr lang="en-US" sz="5400"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8229600" cy="1143000"/>
          </a:xfrm>
        </p:spPr>
        <p:txBody>
          <a:bodyPr>
            <a:normAutofit/>
          </a:bodyPr>
          <a:lstStyle/>
          <a:p>
            <a:pPr algn="r"/>
            <a:r>
              <a:rPr lang="ar-EG" sz="2400" b="0" dirty="0" smtClean="0"/>
              <a:t>تهيئه النظام للعمل :</a:t>
            </a:r>
            <a:endParaRPr lang="en-US" sz="2400" b="0" dirty="0"/>
          </a:p>
        </p:txBody>
      </p:sp>
      <p:sp>
        <p:nvSpPr>
          <p:cNvPr id="3" name="Content Placeholder 2"/>
          <p:cNvSpPr>
            <a:spLocks noGrp="1"/>
          </p:cNvSpPr>
          <p:nvPr>
            <p:ph idx="1"/>
          </p:nvPr>
        </p:nvSpPr>
        <p:spPr>
          <a:xfrm>
            <a:off x="914400" y="609600"/>
            <a:ext cx="8229600" cy="4709160"/>
          </a:xfrm>
        </p:spPr>
        <p:txBody>
          <a:bodyPr>
            <a:normAutofit/>
          </a:bodyPr>
          <a:lstStyle/>
          <a:p>
            <a:pPr algn="r">
              <a:buNone/>
            </a:pPr>
            <a:r>
              <a:rPr lang="ar-EG" sz="2000" dirty="0" smtClean="0"/>
              <a:t>مؤشرات البرنامج عباره عن ملف تقوم بتصطيبه ويضع المؤشرات كامله فى اماكنها الصحيحه فى برنامج الميتار تريدر الخاص بك هكذا ,</a:t>
            </a:r>
          </a:p>
          <a:p>
            <a:pPr algn="r">
              <a:buNone/>
            </a:pPr>
            <a:endParaRPr lang="en-US" sz="2000" dirty="0"/>
          </a:p>
        </p:txBody>
      </p:sp>
      <p:pic>
        <p:nvPicPr>
          <p:cNvPr id="2050" name="Picture 2" descr="C:\Users\ahmed salah\Desktop\5-17-2012 5-32-48 PM.png"/>
          <p:cNvPicPr>
            <a:picLocks noChangeAspect="1" noChangeArrowheads="1"/>
          </p:cNvPicPr>
          <p:nvPr/>
        </p:nvPicPr>
        <p:blipFill>
          <a:blip r:embed="rId2" cstate="print"/>
          <a:srcRect/>
          <a:stretch>
            <a:fillRect/>
          </a:stretch>
        </p:blipFill>
        <p:spPr bwMode="auto">
          <a:xfrm>
            <a:off x="533400" y="1524000"/>
            <a:ext cx="3364841" cy="2590800"/>
          </a:xfrm>
          <a:prstGeom prst="rect">
            <a:avLst/>
          </a:prstGeom>
          <a:noFill/>
        </p:spPr>
      </p:pic>
      <p:pic>
        <p:nvPicPr>
          <p:cNvPr id="2051" name="Picture 3" descr="C:\Users\ahmed salah\Desktop\5-17-2012 5-33-18 PM.png"/>
          <p:cNvPicPr>
            <a:picLocks noChangeAspect="1" noChangeArrowheads="1"/>
          </p:cNvPicPr>
          <p:nvPr/>
        </p:nvPicPr>
        <p:blipFill>
          <a:blip r:embed="rId3" cstate="print"/>
          <a:srcRect/>
          <a:stretch>
            <a:fillRect/>
          </a:stretch>
        </p:blipFill>
        <p:spPr bwMode="auto">
          <a:xfrm>
            <a:off x="4648200" y="1524000"/>
            <a:ext cx="3377636" cy="2590800"/>
          </a:xfrm>
          <a:prstGeom prst="rect">
            <a:avLst/>
          </a:prstGeom>
          <a:noFill/>
        </p:spPr>
      </p:pic>
      <p:pic>
        <p:nvPicPr>
          <p:cNvPr id="2052" name="Picture 4" descr="C:\Users\ahmed salah\Desktop\5-17-2012 5-33-34 PM.png"/>
          <p:cNvPicPr>
            <a:picLocks noChangeAspect="1" noChangeArrowheads="1"/>
          </p:cNvPicPr>
          <p:nvPr/>
        </p:nvPicPr>
        <p:blipFill>
          <a:blip r:embed="rId4" cstate="print"/>
          <a:srcRect/>
          <a:stretch>
            <a:fillRect/>
          </a:stretch>
        </p:blipFill>
        <p:spPr bwMode="auto">
          <a:xfrm>
            <a:off x="533400" y="4280377"/>
            <a:ext cx="3352800" cy="2577623"/>
          </a:xfrm>
          <a:prstGeom prst="rect">
            <a:avLst/>
          </a:prstGeom>
          <a:noFill/>
        </p:spPr>
      </p:pic>
      <p:pic>
        <p:nvPicPr>
          <p:cNvPr id="2053" name="Picture 5" descr="C:\Users\ahmed salah\Desktop\5-17-2012 5-33-52 PM.png"/>
          <p:cNvPicPr>
            <a:picLocks noChangeAspect="1" noChangeArrowheads="1"/>
          </p:cNvPicPr>
          <p:nvPr/>
        </p:nvPicPr>
        <p:blipFill>
          <a:blip r:embed="rId5" cstate="print"/>
          <a:srcRect/>
          <a:stretch>
            <a:fillRect/>
          </a:stretch>
        </p:blipFill>
        <p:spPr bwMode="auto">
          <a:xfrm>
            <a:off x="4648200" y="4217757"/>
            <a:ext cx="3390900" cy="264024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down)">
                                      <p:cBhvr>
                                        <p:cTn id="10" dur="500"/>
                                        <p:tgtEl>
                                          <p:spTgt spid="3">
                                            <p:txEl>
                                              <p:pRg st="0" end="0"/>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050"/>
                                        </p:tgtEl>
                                        <p:attrNameLst>
                                          <p:attrName>style.visibility</p:attrName>
                                        </p:attrNameLst>
                                      </p:cBhvr>
                                      <p:to>
                                        <p:strVal val="visible"/>
                                      </p:to>
                                    </p:set>
                                    <p:animEffect transition="in" filter="wipe(down)">
                                      <p:cBhvr>
                                        <p:cTn id="13" dur="500"/>
                                        <p:tgtEl>
                                          <p:spTgt spid="2050"/>
                                        </p:tgtEl>
                                      </p:cBhvr>
                                    </p:animEffect>
                                  </p:childTnLst>
                                </p:cTn>
                              </p:par>
                              <p:par>
                                <p:cTn id="14" presetID="22" presetClass="entr" presetSubtype="4" fill="hold" nodeType="withEffect">
                                  <p:stCondLst>
                                    <p:cond delay="0"/>
                                  </p:stCondLst>
                                  <p:childTnLst>
                                    <p:set>
                                      <p:cBhvr>
                                        <p:cTn id="15" dur="1" fill="hold">
                                          <p:stCondLst>
                                            <p:cond delay="0"/>
                                          </p:stCondLst>
                                        </p:cTn>
                                        <p:tgtEl>
                                          <p:spTgt spid="2051"/>
                                        </p:tgtEl>
                                        <p:attrNameLst>
                                          <p:attrName>style.visibility</p:attrName>
                                        </p:attrNameLst>
                                      </p:cBhvr>
                                      <p:to>
                                        <p:strVal val="visible"/>
                                      </p:to>
                                    </p:set>
                                    <p:animEffect transition="in" filter="wipe(down)">
                                      <p:cBhvr>
                                        <p:cTn id="16" dur="500"/>
                                        <p:tgtEl>
                                          <p:spTgt spid="2051"/>
                                        </p:tgtEl>
                                      </p:cBhvr>
                                    </p:animEffect>
                                  </p:childTnLst>
                                </p:cTn>
                              </p:par>
                              <p:par>
                                <p:cTn id="17" presetID="22" presetClass="entr" presetSubtype="4" fill="hold" nodeType="withEffect">
                                  <p:stCondLst>
                                    <p:cond delay="0"/>
                                  </p:stCondLst>
                                  <p:childTnLst>
                                    <p:set>
                                      <p:cBhvr>
                                        <p:cTn id="18" dur="1" fill="hold">
                                          <p:stCondLst>
                                            <p:cond delay="0"/>
                                          </p:stCondLst>
                                        </p:cTn>
                                        <p:tgtEl>
                                          <p:spTgt spid="2052"/>
                                        </p:tgtEl>
                                        <p:attrNameLst>
                                          <p:attrName>style.visibility</p:attrName>
                                        </p:attrNameLst>
                                      </p:cBhvr>
                                      <p:to>
                                        <p:strVal val="visible"/>
                                      </p:to>
                                    </p:set>
                                    <p:animEffect transition="in" filter="wipe(down)">
                                      <p:cBhvr>
                                        <p:cTn id="19" dur="500"/>
                                        <p:tgtEl>
                                          <p:spTgt spid="2052"/>
                                        </p:tgtEl>
                                      </p:cBhvr>
                                    </p:animEffect>
                                  </p:childTnLst>
                                </p:cTn>
                              </p:par>
                              <p:par>
                                <p:cTn id="20" presetID="22" presetClass="entr" presetSubtype="4" fill="hold" nodeType="withEffect">
                                  <p:stCondLst>
                                    <p:cond delay="0"/>
                                  </p:stCondLst>
                                  <p:childTnLst>
                                    <p:set>
                                      <p:cBhvr>
                                        <p:cTn id="21" dur="1" fill="hold">
                                          <p:stCondLst>
                                            <p:cond delay="0"/>
                                          </p:stCondLst>
                                        </p:cTn>
                                        <p:tgtEl>
                                          <p:spTgt spid="2053"/>
                                        </p:tgtEl>
                                        <p:attrNameLst>
                                          <p:attrName>style.visibility</p:attrName>
                                        </p:attrNameLst>
                                      </p:cBhvr>
                                      <p:to>
                                        <p:strVal val="visible"/>
                                      </p:to>
                                    </p:set>
                                    <p:animEffect transition="in" filter="wipe(down)">
                                      <p:cBhvr>
                                        <p:cTn id="22" dur="500"/>
                                        <p:tgtEl>
                                          <p:spTgt spid="20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074" name="Picture 2" descr="C:\Users\ahmed salah\Desktop\5-17-2012 5-42-20 PM.png"/>
          <p:cNvPicPr>
            <a:picLocks noChangeAspect="1" noChangeArrowheads="1"/>
          </p:cNvPicPr>
          <p:nvPr/>
        </p:nvPicPr>
        <p:blipFill>
          <a:blip r:embed="rId2" cstate="print"/>
          <a:srcRect/>
          <a:stretch>
            <a:fillRect/>
          </a:stretch>
        </p:blipFill>
        <p:spPr bwMode="auto">
          <a:xfrm>
            <a:off x="457200" y="381000"/>
            <a:ext cx="3954463" cy="3027519"/>
          </a:xfrm>
          <a:prstGeom prst="rect">
            <a:avLst/>
          </a:prstGeom>
          <a:noFill/>
        </p:spPr>
      </p:pic>
      <p:pic>
        <p:nvPicPr>
          <p:cNvPr id="3075" name="Picture 3" descr="C:\Users\ahmed salah\Desktop\5-17-2012 5-42-20 PM.png"/>
          <p:cNvPicPr>
            <a:picLocks noChangeAspect="1" noChangeArrowheads="1"/>
          </p:cNvPicPr>
          <p:nvPr/>
        </p:nvPicPr>
        <p:blipFill>
          <a:blip r:embed="rId2" cstate="print"/>
          <a:srcRect/>
          <a:stretch>
            <a:fillRect/>
          </a:stretch>
        </p:blipFill>
        <p:spPr bwMode="auto">
          <a:xfrm>
            <a:off x="4648200" y="381000"/>
            <a:ext cx="3964626" cy="3035300"/>
          </a:xfrm>
          <a:prstGeom prst="rect">
            <a:avLst/>
          </a:prstGeom>
          <a:noFill/>
        </p:spPr>
      </p:pic>
      <p:pic>
        <p:nvPicPr>
          <p:cNvPr id="3076" name="Picture 4" descr="C:\Users\ahmed salah\Desktop\5-17-2012 5-42-29 PM.png"/>
          <p:cNvPicPr>
            <a:picLocks noChangeAspect="1" noChangeArrowheads="1"/>
          </p:cNvPicPr>
          <p:nvPr/>
        </p:nvPicPr>
        <p:blipFill>
          <a:blip r:embed="rId3" cstate="print"/>
          <a:srcRect/>
          <a:stretch>
            <a:fillRect/>
          </a:stretch>
        </p:blipFill>
        <p:spPr bwMode="auto">
          <a:xfrm>
            <a:off x="457200" y="3581400"/>
            <a:ext cx="3886200" cy="3020970"/>
          </a:xfrm>
          <a:prstGeom prst="rect">
            <a:avLst/>
          </a:prstGeom>
          <a:noFill/>
        </p:spPr>
      </p:pic>
      <p:pic>
        <p:nvPicPr>
          <p:cNvPr id="3077" name="Picture 5" descr="C:\Users\ahmed salah\Desktop\5-17-2012 5-42-43 PM.png"/>
          <p:cNvPicPr>
            <a:picLocks noChangeAspect="1" noChangeArrowheads="1"/>
          </p:cNvPicPr>
          <p:nvPr/>
        </p:nvPicPr>
        <p:blipFill>
          <a:blip r:embed="rId4" cstate="print"/>
          <a:srcRect/>
          <a:stretch>
            <a:fillRect/>
          </a:stretch>
        </p:blipFill>
        <p:spPr bwMode="auto">
          <a:xfrm>
            <a:off x="4724399" y="3581400"/>
            <a:ext cx="3898649" cy="2971800"/>
          </a:xfrm>
          <a:prstGeom prst="rect">
            <a:avLst/>
          </a:prstGeom>
          <a:noFill/>
        </p:spPr>
      </p:pic>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304800"/>
            <a:ext cx="8229600" cy="4709160"/>
          </a:xfrm>
        </p:spPr>
        <p:txBody>
          <a:bodyPr>
            <a:normAutofit/>
          </a:bodyPr>
          <a:lstStyle/>
          <a:p>
            <a:pPr algn="r">
              <a:buNone/>
            </a:pPr>
            <a:r>
              <a:rPr lang="ar-EG" sz="2400" dirty="0" smtClean="0"/>
              <a:t>1- قم بفتح برنامج الميتاتريدر</a:t>
            </a:r>
          </a:p>
          <a:p>
            <a:pPr algn="r">
              <a:buNone/>
            </a:pPr>
            <a:r>
              <a:rPr lang="ar-EG" sz="2400" dirty="0" smtClean="0"/>
              <a:t>2- افتح شارت جديد </a:t>
            </a:r>
          </a:p>
          <a:p>
            <a:pPr algn="r">
              <a:buNone/>
            </a:pPr>
            <a:r>
              <a:rPr lang="ar-EG" sz="2400" dirty="0" smtClean="0"/>
              <a:t>3- اضغط على التمبليتس واختار تمبليت الاستراتيجيه من المجلد الخاص بها</a:t>
            </a:r>
          </a:p>
        </p:txBody>
      </p:sp>
      <p:pic>
        <p:nvPicPr>
          <p:cNvPr id="1026" name="Picture 2" descr="C:\Users\ahmed salah\Desktop\5-17-2012 5-54-36 PM.png"/>
          <p:cNvPicPr>
            <a:picLocks noChangeAspect="1" noChangeArrowheads="1"/>
          </p:cNvPicPr>
          <p:nvPr/>
        </p:nvPicPr>
        <p:blipFill>
          <a:blip r:embed="rId2" cstate="print"/>
          <a:srcRect/>
          <a:stretch>
            <a:fillRect/>
          </a:stretch>
        </p:blipFill>
        <p:spPr bwMode="auto">
          <a:xfrm>
            <a:off x="381000" y="2057400"/>
            <a:ext cx="8407648" cy="419100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0"/>
            <a:ext cx="8229600" cy="1143000"/>
          </a:xfrm>
        </p:spPr>
        <p:txBody>
          <a:bodyPr>
            <a:normAutofit/>
          </a:bodyPr>
          <a:lstStyle/>
          <a:p>
            <a:pPr algn="r"/>
            <a:r>
              <a:rPr lang="ar-EG" sz="2800" b="0" dirty="0" smtClean="0"/>
              <a:t>شكل التمبليت :</a:t>
            </a:r>
            <a:endParaRPr lang="en-US" sz="2800" b="0" dirty="0"/>
          </a:p>
        </p:txBody>
      </p:sp>
      <p:sp>
        <p:nvSpPr>
          <p:cNvPr id="3" name="Content Placeholder 2"/>
          <p:cNvSpPr>
            <a:spLocks noGrp="1"/>
          </p:cNvSpPr>
          <p:nvPr>
            <p:ph idx="1"/>
          </p:nvPr>
        </p:nvSpPr>
        <p:spPr>
          <a:xfrm>
            <a:off x="228600" y="5196840"/>
            <a:ext cx="8077200" cy="1661160"/>
          </a:xfrm>
        </p:spPr>
        <p:txBody>
          <a:bodyPr>
            <a:normAutofit fontScale="70000" lnSpcReduction="20000"/>
          </a:bodyPr>
          <a:lstStyle/>
          <a:p>
            <a:pPr algn="r">
              <a:buNone/>
            </a:pPr>
            <a:r>
              <a:rPr lang="ar-EG" dirty="0" smtClean="0"/>
              <a:t>لألغاء رساله التحذير من على التمبليت ,</a:t>
            </a:r>
          </a:p>
          <a:p>
            <a:pPr algn="r">
              <a:buNone/>
            </a:pPr>
            <a:r>
              <a:rPr lang="ar-EG" dirty="0" smtClean="0"/>
              <a:t>اضغط على الكيبورد </a:t>
            </a:r>
          </a:p>
          <a:p>
            <a:pPr algn="r">
              <a:buNone/>
            </a:pPr>
            <a:r>
              <a:rPr lang="en-US" dirty="0" smtClean="0"/>
              <a:t>Ctrl+ I</a:t>
            </a:r>
          </a:p>
          <a:p>
            <a:pPr algn="r">
              <a:buNone/>
            </a:pPr>
            <a:endParaRPr lang="en-US" dirty="0" smtClean="0"/>
          </a:p>
          <a:p>
            <a:pPr algn="r">
              <a:buNone/>
            </a:pPr>
            <a:r>
              <a:rPr lang="ar-EG" dirty="0" smtClean="0"/>
              <a:t>ستظهر النافذه التاليه </a:t>
            </a:r>
            <a:endParaRPr lang="en-US" dirty="0"/>
          </a:p>
        </p:txBody>
      </p:sp>
      <p:pic>
        <p:nvPicPr>
          <p:cNvPr id="2051" name="Picture 3" descr="C:\Users\ahmed salah\Desktop\5-17-2012 5-59-06 PM.png"/>
          <p:cNvPicPr>
            <a:picLocks noChangeAspect="1" noChangeArrowheads="1"/>
          </p:cNvPicPr>
          <p:nvPr/>
        </p:nvPicPr>
        <p:blipFill>
          <a:blip r:embed="rId2" cstate="print"/>
          <a:srcRect/>
          <a:stretch>
            <a:fillRect/>
          </a:stretch>
        </p:blipFill>
        <p:spPr bwMode="auto">
          <a:xfrm>
            <a:off x="838200" y="1219200"/>
            <a:ext cx="7269576" cy="3657600"/>
          </a:xfrm>
          <a:prstGeom prst="rect">
            <a:avLst/>
          </a:prstGeom>
          <a:noFill/>
        </p:spPr>
      </p:pic>
    </p:spTree>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304800" y="5181600"/>
            <a:ext cx="8382000" cy="1127760"/>
          </a:xfrm>
        </p:spPr>
        <p:txBody>
          <a:bodyPr>
            <a:normAutofit fontScale="85000" lnSpcReduction="20000"/>
          </a:bodyPr>
          <a:lstStyle/>
          <a:p>
            <a:pPr algn="r">
              <a:buNone/>
            </a:pPr>
            <a:r>
              <a:rPr lang="ar-EG" dirty="0" smtClean="0"/>
              <a:t>اضغط على </a:t>
            </a:r>
            <a:endParaRPr lang="en-US" dirty="0" smtClean="0"/>
          </a:p>
          <a:p>
            <a:pPr algn="r">
              <a:buNone/>
            </a:pPr>
            <a:r>
              <a:rPr lang="en-US" dirty="0" smtClean="0"/>
              <a:t>False</a:t>
            </a:r>
          </a:p>
          <a:p>
            <a:pPr algn="r">
              <a:buNone/>
            </a:pPr>
            <a:r>
              <a:rPr lang="ar-EG" dirty="0" smtClean="0"/>
              <a:t>لكى يخفى المقدمه السوداء</a:t>
            </a:r>
            <a:endParaRPr lang="en-US" dirty="0"/>
          </a:p>
        </p:txBody>
      </p:sp>
      <p:pic>
        <p:nvPicPr>
          <p:cNvPr id="3074" name="Picture 2" descr="C:\Users\ahmed salah\Desktop\5-17-2012 5-59-43 PM.png"/>
          <p:cNvPicPr>
            <a:picLocks noChangeAspect="1" noChangeArrowheads="1"/>
          </p:cNvPicPr>
          <p:nvPr/>
        </p:nvPicPr>
        <p:blipFill>
          <a:blip r:embed="rId2" cstate="print"/>
          <a:srcRect/>
          <a:stretch>
            <a:fillRect/>
          </a:stretch>
        </p:blipFill>
        <p:spPr bwMode="auto">
          <a:xfrm>
            <a:off x="533400" y="381000"/>
            <a:ext cx="7742238" cy="4705350"/>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2209800" y="4648200"/>
            <a:ext cx="5029200" cy="1737360"/>
          </a:xfrm>
        </p:spPr>
        <p:txBody>
          <a:bodyPr>
            <a:normAutofit/>
          </a:bodyPr>
          <a:lstStyle/>
          <a:p>
            <a:pPr>
              <a:buNone/>
            </a:pPr>
            <a:r>
              <a:rPr lang="ar-EG" sz="3600" dirty="0" smtClean="0"/>
              <a:t>هذا شكل التمبليت فى النهايه </a:t>
            </a:r>
            <a:endParaRPr lang="en-US" sz="3600" dirty="0"/>
          </a:p>
        </p:txBody>
      </p:sp>
      <p:pic>
        <p:nvPicPr>
          <p:cNvPr id="4098" name="Picture 2" descr="C:\Users\ahmed salah\Desktop\5-17-2012 6-01-22 PM.png"/>
          <p:cNvPicPr>
            <a:picLocks noChangeAspect="1" noChangeArrowheads="1"/>
          </p:cNvPicPr>
          <p:nvPr/>
        </p:nvPicPr>
        <p:blipFill>
          <a:blip r:embed="rId2" cstate="print"/>
          <a:srcRect/>
          <a:stretch>
            <a:fillRect/>
          </a:stretch>
        </p:blipFill>
        <p:spPr bwMode="auto">
          <a:xfrm>
            <a:off x="381000" y="457200"/>
            <a:ext cx="8458200" cy="3886200"/>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r"/>
            <a:r>
              <a:rPr lang="ar-EG" sz="3200" b="0" u="sng" dirty="0" smtClean="0"/>
              <a:t>مكونات النظام </a:t>
            </a:r>
            <a:r>
              <a:rPr lang="ar-EG" sz="3200" b="0" dirty="0" smtClean="0"/>
              <a:t>:</a:t>
            </a:r>
            <a:br>
              <a:rPr lang="ar-EG" sz="3200" b="0" dirty="0" smtClean="0"/>
            </a:br>
            <a:endParaRPr lang="en-US" sz="3200" b="0" dirty="0"/>
          </a:p>
        </p:txBody>
      </p:sp>
      <p:sp>
        <p:nvSpPr>
          <p:cNvPr id="3" name="Content Placeholder 2"/>
          <p:cNvSpPr>
            <a:spLocks noGrp="1"/>
          </p:cNvSpPr>
          <p:nvPr>
            <p:ph idx="1"/>
          </p:nvPr>
        </p:nvSpPr>
        <p:spPr>
          <a:xfrm>
            <a:off x="609600" y="1828800"/>
            <a:ext cx="8229600" cy="533400"/>
          </a:xfrm>
        </p:spPr>
        <p:txBody>
          <a:bodyPr>
            <a:normAutofit/>
          </a:bodyPr>
          <a:lstStyle/>
          <a:p>
            <a:pPr algn="r">
              <a:buNone/>
            </a:pPr>
            <a:r>
              <a:rPr lang="ar-EG" sz="2400" dirty="0" smtClean="0"/>
              <a:t>التركس </a:t>
            </a:r>
            <a:r>
              <a:rPr lang="en-US" sz="2400" dirty="0" smtClean="0"/>
              <a:t> THE TRIX</a:t>
            </a:r>
            <a:r>
              <a:rPr lang="ar-EG" sz="2400" dirty="0" smtClean="0"/>
              <a:t> 1- </a:t>
            </a:r>
            <a:endParaRPr lang="en-US" sz="2400" dirty="0"/>
          </a:p>
        </p:txBody>
      </p:sp>
      <p:sp>
        <p:nvSpPr>
          <p:cNvPr id="4" name="Content Placeholder 2"/>
          <p:cNvSpPr txBox="1">
            <a:spLocks/>
          </p:cNvSpPr>
          <p:nvPr/>
        </p:nvSpPr>
        <p:spPr>
          <a:xfrm>
            <a:off x="685800" y="1219200"/>
            <a:ext cx="8229600" cy="533400"/>
          </a:xfrm>
          <a:prstGeom prst="rect">
            <a:avLst/>
          </a:prstGeom>
        </p:spPr>
        <p:txBody>
          <a:bodyPr vert="horz">
            <a:normAutofit/>
          </a:bodyPr>
          <a:lstStyle/>
          <a:p>
            <a:pPr marL="548640" marR="0" lvl="0" indent="-411480" algn="r" defTabSz="914400" rtl="0" eaLnBrk="1" fontAlgn="auto" latinLnBrk="0" hangingPunct="1">
              <a:lnSpc>
                <a:spcPct val="100000"/>
              </a:lnSpc>
              <a:spcBef>
                <a:spcPct val="20000"/>
              </a:spcBef>
              <a:spcAft>
                <a:spcPts val="0"/>
              </a:spcAft>
              <a:buClr>
                <a:schemeClr val="tx1">
                  <a:shade val="95000"/>
                </a:schemeClr>
              </a:buClr>
              <a:buSzPct val="65000"/>
              <a:buFont typeface="Wingdings 2"/>
              <a:buNone/>
              <a:tabLst/>
              <a:defRPr/>
            </a:pPr>
            <a:r>
              <a:rPr kumimoji="0" lang="ar-EG" sz="2400" b="0" i="0" u="none" strike="noStrike" kern="1200" cap="none" spc="0" normalizeH="0" baseline="0" noProof="0" smtClean="0">
                <a:ln>
                  <a:noFill/>
                </a:ln>
                <a:solidFill>
                  <a:schemeClr val="tx1"/>
                </a:solidFill>
                <a:effectLst/>
                <a:uLnTx/>
                <a:uFillTx/>
                <a:latin typeface="+mn-lt"/>
                <a:ea typeface="+mn-ea"/>
                <a:cs typeface="+mn-cs"/>
              </a:rPr>
              <a:t>يتكون النظام من عده أجزاء سيتم تناولها فيما يلى ,</a:t>
            </a:r>
            <a:endParaRPr kumimoji="0" lang="en-US" sz="24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Content Placeholder 2"/>
          <p:cNvSpPr txBox="1">
            <a:spLocks/>
          </p:cNvSpPr>
          <p:nvPr/>
        </p:nvSpPr>
        <p:spPr>
          <a:xfrm>
            <a:off x="381000" y="4876800"/>
            <a:ext cx="8534400" cy="1981200"/>
          </a:xfrm>
          <a:prstGeom prst="rect">
            <a:avLst/>
          </a:prstGeom>
        </p:spPr>
        <p:txBody>
          <a:bodyPr vert="horz">
            <a:normAutofit fontScale="92500" lnSpcReduction="20000"/>
          </a:bodyPr>
          <a:lstStyle/>
          <a:p>
            <a:pPr marL="548640" marR="0" lvl="0" indent="-411480" algn="r" defTabSz="914400" rtl="0" eaLnBrk="1" fontAlgn="auto" latinLnBrk="0" hangingPunct="1">
              <a:lnSpc>
                <a:spcPct val="100000"/>
              </a:lnSpc>
              <a:spcBef>
                <a:spcPct val="20000"/>
              </a:spcBef>
              <a:spcAft>
                <a:spcPts val="0"/>
              </a:spcAft>
              <a:buClr>
                <a:schemeClr val="tx1">
                  <a:shade val="95000"/>
                </a:schemeClr>
              </a:buClr>
              <a:buSzPct val="65000"/>
              <a:buFont typeface="Wingdings 2"/>
              <a:buNone/>
              <a:tabLst/>
              <a:defRPr/>
            </a:pPr>
            <a:r>
              <a:rPr kumimoji="0" lang="ar-EG" sz="2400" b="0" i="0" u="none" strike="noStrike" kern="1200" cap="none" spc="0" normalizeH="0" baseline="0" noProof="0" dirty="0" smtClean="0">
                <a:ln>
                  <a:noFill/>
                </a:ln>
                <a:solidFill>
                  <a:schemeClr val="tx1"/>
                </a:solidFill>
                <a:effectLst/>
                <a:uLnTx/>
                <a:uFillTx/>
                <a:latin typeface="+mn-lt"/>
                <a:ea typeface="+mn-ea"/>
                <a:cs typeface="+mn-cs"/>
              </a:rPr>
              <a:t>وهو</a:t>
            </a:r>
            <a:r>
              <a:rPr kumimoji="0" lang="ar-EG" sz="2400" b="0" i="0" u="none" strike="noStrike" kern="1200" cap="none" spc="0" normalizeH="0" noProof="0" dirty="0" smtClean="0">
                <a:ln>
                  <a:noFill/>
                </a:ln>
                <a:solidFill>
                  <a:schemeClr val="tx1"/>
                </a:solidFill>
                <a:effectLst/>
                <a:uLnTx/>
                <a:uFillTx/>
                <a:latin typeface="+mn-lt"/>
                <a:ea typeface="+mn-ea"/>
                <a:cs typeface="+mn-cs"/>
              </a:rPr>
              <a:t> قلب النظام ويوضح اذا كان هناك تغير سيحدث بالاتجاه فى الاسعار مبكرا </a:t>
            </a:r>
          </a:p>
          <a:p>
            <a:pPr marL="548640" marR="0" lvl="0" indent="-411480" algn="r" defTabSz="914400" rtl="0" eaLnBrk="1" fontAlgn="auto" latinLnBrk="0" hangingPunct="1">
              <a:lnSpc>
                <a:spcPct val="100000"/>
              </a:lnSpc>
              <a:spcBef>
                <a:spcPct val="20000"/>
              </a:spcBef>
              <a:spcAft>
                <a:spcPts val="0"/>
              </a:spcAft>
              <a:buClr>
                <a:schemeClr val="tx1">
                  <a:shade val="95000"/>
                </a:schemeClr>
              </a:buClr>
              <a:buSzPct val="65000"/>
              <a:buFont typeface="Wingdings 2"/>
              <a:buNone/>
              <a:tabLst/>
              <a:defRPr/>
            </a:pPr>
            <a:r>
              <a:rPr lang="ar-EG" sz="2400" baseline="0" dirty="0" smtClean="0"/>
              <a:t>من</a:t>
            </a:r>
            <a:r>
              <a:rPr lang="ar-EG" sz="2400" dirty="0" smtClean="0"/>
              <a:t> خلال </a:t>
            </a:r>
          </a:p>
          <a:p>
            <a:pPr marL="548640" marR="0" lvl="0" indent="-411480" algn="r" defTabSz="914400" rtl="0" eaLnBrk="1" fontAlgn="auto" latinLnBrk="0" hangingPunct="1">
              <a:lnSpc>
                <a:spcPct val="100000"/>
              </a:lnSpc>
              <a:spcBef>
                <a:spcPct val="20000"/>
              </a:spcBef>
              <a:spcAft>
                <a:spcPts val="0"/>
              </a:spcAft>
              <a:buClr>
                <a:schemeClr val="tx1">
                  <a:shade val="95000"/>
                </a:schemeClr>
              </a:buClr>
              <a:buSzPct val="65000"/>
              <a:tabLst/>
              <a:defRPr/>
            </a:pPr>
            <a:r>
              <a:rPr kumimoji="0" lang="en-US" sz="2400" b="0" i="0" u="none" strike="noStrike" kern="1200" cap="none" spc="0" normalizeH="0" noProof="0" dirty="0" smtClean="0">
                <a:ln>
                  <a:noFill/>
                </a:ln>
                <a:solidFill>
                  <a:schemeClr val="tx1"/>
                </a:solidFill>
                <a:effectLst/>
                <a:uLnTx/>
                <a:uFillTx/>
                <a:latin typeface="+mn-lt"/>
                <a:ea typeface="+mn-ea"/>
                <a:cs typeface="+mn-cs"/>
              </a:rPr>
              <a:t>  fast </a:t>
            </a:r>
            <a:r>
              <a:rPr kumimoji="0" lang="en-US" sz="2400" b="0" i="0" u="none" strike="noStrike" kern="1200" cap="none" spc="0" normalizeH="0" noProof="0" dirty="0" err="1" smtClean="0">
                <a:ln>
                  <a:noFill/>
                </a:ln>
                <a:solidFill>
                  <a:schemeClr val="tx1"/>
                </a:solidFill>
                <a:effectLst/>
                <a:uLnTx/>
                <a:uFillTx/>
                <a:latin typeface="+mn-lt"/>
                <a:ea typeface="+mn-ea"/>
                <a:cs typeface="+mn-cs"/>
              </a:rPr>
              <a:t>trix</a:t>
            </a:r>
            <a:r>
              <a:rPr kumimoji="0" lang="en-US" sz="2400" b="0" i="0" u="none" strike="noStrike" kern="1200" cap="none" spc="0" normalizeH="0" noProof="0" dirty="0" smtClean="0">
                <a:ln>
                  <a:noFill/>
                </a:ln>
                <a:solidFill>
                  <a:schemeClr val="tx1"/>
                </a:solidFill>
                <a:effectLst/>
                <a:uLnTx/>
                <a:uFillTx/>
                <a:latin typeface="+mn-lt"/>
                <a:ea typeface="+mn-ea"/>
                <a:cs typeface="+mn-cs"/>
              </a:rPr>
              <a:t>  &amp;  slow </a:t>
            </a:r>
            <a:r>
              <a:rPr kumimoji="0" lang="en-US" sz="2400" b="0" i="0" u="none" strike="noStrike" kern="1200" cap="none" spc="0" normalizeH="0" noProof="0" dirty="0" err="1" smtClean="0">
                <a:ln>
                  <a:noFill/>
                </a:ln>
                <a:solidFill>
                  <a:schemeClr val="tx1"/>
                </a:solidFill>
                <a:effectLst/>
                <a:uLnTx/>
                <a:uFillTx/>
                <a:latin typeface="+mn-lt"/>
                <a:ea typeface="+mn-ea"/>
                <a:cs typeface="+mn-cs"/>
              </a:rPr>
              <a:t>trix</a:t>
            </a:r>
            <a:r>
              <a:rPr kumimoji="0" lang="ar-EG" sz="2400" b="0" i="0" u="none" strike="noStrike" kern="1200" cap="none" spc="0" normalizeH="0" noProof="0" dirty="0" smtClean="0">
                <a:ln>
                  <a:noFill/>
                </a:ln>
                <a:solidFill>
                  <a:schemeClr val="tx1"/>
                </a:solidFill>
                <a:effectLst/>
                <a:uLnTx/>
                <a:uFillTx/>
                <a:latin typeface="+mn-lt"/>
                <a:ea typeface="+mn-ea"/>
                <a:cs typeface="+mn-cs"/>
              </a:rPr>
              <a:t>تقاطع خطين التركس </a:t>
            </a:r>
          </a:p>
          <a:p>
            <a:pPr marL="548640" marR="0" lvl="0" indent="-411480" algn="r" defTabSz="914400" rtl="0" eaLnBrk="1" fontAlgn="auto" latinLnBrk="0" hangingPunct="1">
              <a:lnSpc>
                <a:spcPct val="100000"/>
              </a:lnSpc>
              <a:spcBef>
                <a:spcPct val="20000"/>
              </a:spcBef>
              <a:spcAft>
                <a:spcPts val="0"/>
              </a:spcAft>
              <a:buClr>
                <a:schemeClr val="tx1">
                  <a:shade val="95000"/>
                </a:schemeClr>
              </a:buClr>
              <a:buSzPct val="65000"/>
              <a:tabLst/>
              <a:defRPr/>
            </a:pPr>
            <a:endParaRPr kumimoji="0" lang="en-US" sz="1900" b="0" i="0" u="none" strike="noStrike" kern="1200" cap="none" spc="0" normalizeH="0" noProof="0" dirty="0" smtClean="0">
              <a:ln>
                <a:noFill/>
              </a:ln>
              <a:solidFill>
                <a:schemeClr val="tx1"/>
              </a:solidFill>
              <a:effectLst/>
              <a:uLnTx/>
              <a:uFillTx/>
              <a:latin typeface="+mn-lt"/>
              <a:ea typeface="+mn-ea"/>
              <a:cs typeface="+mn-cs"/>
            </a:endParaRPr>
          </a:p>
          <a:p>
            <a:pPr marL="548640" marR="0" lvl="0" indent="-411480" algn="r" defTabSz="914400" rtl="0" eaLnBrk="1" fontAlgn="auto" latinLnBrk="0" hangingPunct="1">
              <a:lnSpc>
                <a:spcPct val="100000"/>
              </a:lnSpc>
              <a:spcBef>
                <a:spcPct val="20000"/>
              </a:spcBef>
              <a:spcAft>
                <a:spcPts val="0"/>
              </a:spcAft>
              <a:buClr>
                <a:schemeClr val="tx1">
                  <a:shade val="95000"/>
                </a:schemeClr>
              </a:buClr>
              <a:buSzPct val="65000"/>
              <a:tabLst/>
              <a:defRPr/>
            </a:pPr>
            <a:r>
              <a:rPr lang="en-US" sz="1900" noProof="0" dirty="0" smtClean="0"/>
              <a:t>Fast </a:t>
            </a:r>
            <a:r>
              <a:rPr lang="en-US" sz="1900" noProof="0" dirty="0" err="1" smtClean="0"/>
              <a:t>trix</a:t>
            </a:r>
            <a:r>
              <a:rPr lang="en-US" sz="1900" noProof="0" dirty="0" smtClean="0"/>
              <a:t> </a:t>
            </a:r>
            <a:r>
              <a:rPr lang="ar-EG" sz="1900" noProof="0" dirty="0" smtClean="0"/>
              <a:t>الخط الرفيع</a:t>
            </a:r>
          </a:p>
          <a:p>
            <a:pPr marL="548640" marR="0" lvl="0" indent="-411480" algn="r" defTabSz="914400" rtl="0" eaLnBrk="1" fontAlgn="auto" latinLnBrk="0" hangingPunct="1">
              <a:lnSpc>
                <a:spcPct val="100000"/>
              </a:lnSpc>
              <a:spcBef>
                <a:spcPct val="20000"/>
              </a:spcBef>
              <a:spcAft>
                <a:spcPts val="0"/>
              </a:spcAft>
              <a:buClr>
                <a:schemeClr val="tx1">
                  <a:shade val="95000"/>
                </a:schemeClr>
              </a:buClr>
              <a:buSzPct val="65000"/>
              <a:tabLst/>
              <a:defRPr/>
            </a:pPr>
            <a:r>
              <a:rPr kumimoji="0" lang="en-US" sz="1900" b="0" i="0" u="none" strike="noStrike" kern="1200" cap="none" spc="0" normalizeH="0" dirty="0" smtClean="0">
                <a:ln>
                  <a:noFill/>
                </a:ln>
                <a:solidFill>
                  <a:schemeClr val="tx1"/>
                </a:solidFill>
                <a:effectLst/>
                <a:uLnTx/>
                <a:uFillTx/>
                <a:latin typeface="+mn-lt"/>
                <a:ea typeface="+mn-ea"/>
                <a:cs typeface="+mn-cs"/>
              </a:rPr>
              <a:t>Slow </a:t>
            </a:r>
            <a:r>
              <a:rPr kumimoji="0" lang="en-US" sz="1900" b="0" i="0" u="none" strike="noStrike" kern="1200" cap="none" spc="0" normalizeH="0" dirty="0" err="1" smtClean="0">
                <a:ln>
                  <a:noFill/>
                </a:ln>
                <a:solidFill>
                  <a:schemeClr val="tx1"/>
                </a:solidFill>
                <a:effectLst/>
                <a:uLnTx/>
                <a:uFillTx/>
                <a:latin typeface="+mn-lt"/>
                <a:ea typeface="+mn-ea"/>
                <a:cs typeface="+mn-cs"/>
              </a:rPr>
              <a:t>trix</a:t>
            </a:r>
            <a:r>
              <a:rPr kumimoji="0" lang="en-US" sz="1900" b="0" i="0" u="none" strike="noStrike" kern="1200" cap="none" spc="0" normalizeH="0" dirty="0" smtClean="0">
                <a:ln>
                  <a:noFill/>
                </a:ln>
                <a:solidFill>
                  <a:schemeClr val="tx1"/>
                </a:solidFill>
                <a:effectLst/>
                <a:uLnTx/>
                <a:uFillTx/>
                <a:latin typeface="+mn-lt"/>
                <a:ea typeface="+mn-ea"/>
                <a:cs typeface="+mn-cs"/>
              </a:rPr>
              <a:t> </a:t>
            </a:r>
            <a:r>
              <a:rPr kumimoji="0" lang="ar-EG" sz="1900" b="0" i="0" u="none" strike="noStrike" kern="1200" cap="none" spc="0" normalizeH="0" dirty="0" smtClean="0">
                <a:ln>
                  <a:noFill/>
                </a:ln>
                <a:solidFill>
                  <a:schemeClr val="tx1"/>
                </a:solidFill>
                <a:effectLst/>
                <a:uLnTx/>
                <a:uFillTx/>
                <a:latin typeface="+mn-lt"/>
                <a:ea typeface="+mn-ea"/>
                <a:cs typeface="+mn-cs"/>
              </a:rPr>
              <a:t>الخط السميك</a:t>
            </a:r>
            <a:r>
              <a:rPr kumimoji="0" lang="ar-EG" sz="1900" b="0" i="0" u="none" strike="noStrike" kern="1200" cap="none" spc="0" normalizeH="0" noProof="0" dirty="0" smtClean="0">
                <a:ln>
                  <a:noFill/>
                </a:ln>
                <a:solidFill>
                  <a:schemeClr val="tx1"/>
                </a:solidFill>
                <a:effectLst/>
                <a:uLnTx/>
                <a:uFillTx/>
                <a:latin typeface="+mn-lt"/>
                <a:ea typeface="+mn-ea"/>
                <a:cs typeface="+mn-cs"/>
              </a:rPr>
              <a:t> </a:t>
            </a:r>
            <a:endParaRPr kumimoji="0" lang="en-US" sz="1900" b="0" i="0" u="none" strike="noStrike" kern="1200" cap="none" spc="0" normalizeH="0" baseline="0" noProof="0" dirty="0">
              <a:ln>
                <a:noFill/>
              </a:ln>
              <a:solidFill>
                <a:schemeClr val="tx1"/>
              </a:solidFill>
              <a:effectLst/>
              <a:uLnTx/>
              <a:uFillTx/>
              <a:latin typeface="+mn-lt"/>
              <a:ea typeface="+mn-ea"/>
              <a:cs typeface="+mn-cs"/>
            </a:endParaRPr>
          </a:p>
        </p:txBody>
      </p:sp>
      <p:pic>
        <p:nvPicPr>
          <p:cNvPr id="5123" name="Picture 3" descr="C:\Users\ahmed salah\Desktop\5-17-2012 7-25-29 PM.png"/>
          <p:cNvPicPr>
            <a:picLocks noChangeAspect="1" noChangeArrowheads="1"/>
          </p:cNvPicPr>
          <p:nvPr/>
        </p:nvPicPr>
        <p:blipFill>
          <a:blip r:embed="rId2" cstate="print"/>
          <a:srcRect/>
          <a:stretch>
            <a:fillRect/>
          </a:stretch>
        </p:blipFill>
        <p:spPr bwMode="auto">
          <a:xfrm>
            <a:off x="304800" y="2362200"/>
            <a:ext cx="8534400" cy="2238375"/>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609</TotalTime>
  <Words>830</Words>
  <Application>Microsoft Office PowerPoint</Application>
  <PresentationFormat>On-screen Show (4:3)</PresentationFormat>
  <Paragraphs>155</Paragraphs>
  <Slides>28</Slides>
  <Notes>0</Notes>
  <HiddenSlides>0</HiddenSlides>
  <MMClips>1</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Apex</vt:lpstr>
      <vt:lpstr>Presented by / Ahmed Salah</vt:lpstr>
      <vt:lpstr>Slide 2</vt:lpstr>
      <vt:lpstr>تهيئه النظام للعمل :</vt:lpstr>
      <vt:lpstr>Slide 4</vt:lpstr>
      <vt:lpstr>Slide 5</vt:lpstr>
      <vt:lpstr>شكل التمبليت :</vt:lpstr>
      <vt:lpstr>Slide 7</vt:lpstr>
      <vt:lpstr>Slide 8</vt:lpstr>
      <vt:lpstr>مكونات النظام : </vt:lpstr>
      <vt:lpstr>:  TRIX CROSSخانه </vt:lpstr>
      <vt:lpstr>:  OPTIONخانه </vt:lpstr>
      <vt:lpstr>وهناك ايضا اشارت للشراء والبيع تظهر فى نفس الخانه بعد ان وجود تسبع بيعى او شرائى فى السعر :</vt:lpstr>
      <vt:lpstr>Action خانه </vt:lpstr>
      <vt:lpstr>  ملحوظه :   هذه الاشارات البيع والشراء الذى يظهرها مؤشر التركس ليست بأشارات بيع وشراء نطبقها فورا وانما هى فقط للتنبيه </vt:lpstr>
      <vt:lpstr>Slide 15</vt:lpstr>
      <vt:lpstr>Slide 16</vt:lpstr>
      <vt:lpstr>Slide 17</vt:lpstr>
      <vt:lpstr>اهم اشكال للشموع الهايكن أشى : </vt:lpstr>
      <vt:lpstr>Slide 19</vt:lpstr>
      <vt:lpstr>قواعد الدخول والخروج فى الصفقات : </vt:lpstr>
      <vt:lpstr>Slide 21</vt:lpstr>
      <vt:lpstr> سؤال :ما رأيك فى الدخول هنا ؟ </vt:lpstr>
      <vt:lpstr>الاجابه :</vt:lpstr>
      <vt:lpstr>Slide 24</vt:lpstr>
      <vt:lpstr>Slide 25</vt:lpstr>
      <vt:lpstr>Slide 26</vt:lpstr>
      <vt:lpstr>باك تيسيت للتوضيح :</vt:lpstr>
      <vt:lpstr>Slide 28</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Presented by / Ahmed Salah</dc:title>
  <dc:creator>ahmed salah</dc:creator>
  <cp:lastModifiedBy>ahmed salah</cp:lastModifiedBy>
  <cp:revision>71</cp:revision>
  <dcterms:created xsi:type="dcterms:W3CDTF">2006-08-16T00:00:00Z</dcterms:created>
  <dcterms:modified xsi:type="dcterms:W3CDTF">2012-05-19T08:24:27Z</dcterms:modified>
</cp:coreProperties>
</file>